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60" r:id="rId2"/>
    <p:sldId id="259" r:id="rId3"/>
    <p:sldId id="262" r:id="rId4"/>
    <p:sldId id="261" r:id="rId5"/>
    <p:sldId id="289" r:id="rId6"/>
    <p:sldId id="310" r:id="rId7"/>
    <p:sldId id="318" r:id="rId8"/>
    <p:sldId id="319" r:id="rId9"/>
    <p:sldId id="320" r:id="rId10"/>
    <p:sldId id="321" r:id="rId11"/>
    <p:sldId id="263" r:id="rId12"/>
    <p:sldId id="271" r:id="rId13"/>
    <p:sldId id="290" r:id="rId14"/>
    <p:sldId id="291" r:id="rId15"/>
    <p:sldId id="275" r:id="rId16"/>
    <p:sldId id="264" r:id="rId17"/>
    <p:sldId id="272" r:id="rId18"/>
    <p:sldId id="276" r:id="rId19"/>
    <p:sldId id="273" r:id="rId20"/>
    <p:sldId id="277" r:id="rId21"/>
    <p:sldId id="274" r:id="rId22"/>
    <p:sldId id="292" r:id="rId23"/>
    <p:sldId id="329" r:id="rId24"/>
    <p:sldId id="330" r:id="rId25"/>
    <p:sldId id="331" r:id="rId26"/>
    <p:sldId id="332" r:id="rId27"/>
    <p:sldId id="333" r:id="rId28"/>
    <p:sldId id="265" r:id="rId29"/>
    <p:sldId id="294" r:id="rId30"/>
    <p:sldId id="297" r:id="rId31"/>
    <p:sldId id="311" r:id="rId32"/>
    <p:sldId id="296" r:id="rId33"/>
    <p:sldId id="312" r:id="rId34"/>
    <p:sldId id="313" r:id="rId35"/>
    <p:sldId id="314" r:id="rId36"/>
    <p:sldId id="293" r:id="rId37"/>
    <p:sldId id="266" r:id="rId38"/>
    <p:sldId id="309" r:id="rId39"/>
    <p:sldId id="307" r:id="rId40"/>
    <p:sldId id="298" r:id="rId41"/>
    <p:sldId id="300" r:id="rId42"/>
    <p:sldId id="299" r:id="rId43"/>
    <p:sldId id="315" r:id="rId44"/>
    <p:sldId id="317" r:id="rId45"/>
    <p:sldId id="301" r:id="rId46"/>
    <p:sldId id="302" r:id="rId47"/>
    <p:sldId id="304" r:id="rId48"/>
    <p:sldId id="303" r:id="rId49"/>
    <p:sldId id="316" r:id="rId50"/>
    <p:sldId id="267" r:id="rId51"/>
    <p:sldId id="323" r:id="rId52"/>
    <p:sldId id="324" r:id="rId53"/>
    <p:sldId id="270" r:id="rId54"/>
    <p:sldId id="269" r:id="rId55"/>
  </p:sldIdLst>
  <p:sldSz cx="9144000" cy="5715000" type="screen16x10"/>
  <p:notesSz cx="6858000" cy="9144000"/>
  <p:embeddedFontLst>
    <p:embeddedFont>
      <p:font typeface="나눔스퀘어 Bold" panose="020B0600000101010101" pitchFamily="50" charset="-127"/>
      <p:bold r:id="rId57"/>
    </p:embeddedFont>
    <p:embeddedFont>
      <p:font typeface="Dopestyle " pitchFamily="2" charset="0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Open Sans Extrabold" panose="020B0604020202020204" charset="0"/>
      <p:bold r:id="rId61"/>
    </p:embeddedFont>
    <p:embeddedFont>
      <p:font typeface="American Captain" pitchFamily="2" charset="0"/>
      <p:regular r:id="rId62"/>
    </p:embeddedFont>
    <p:embeddedFont>
      <p:font typeface="HY강M" panose="02030600000101010101" pitchFamily="18" charset="-127"/>
      <p:regular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5050"/>
    <a:srgbClr val="F60160"/>
    <a:srgbClr val="FFA98B"/>
    <a:srgbClr val="FFC6B1"/>
    <a:srgbClr val="99FCE0"/>
    <a:srgbClr val="001746"/>
    <a:srgbClr val="8CFFA5"/>
    <a:srgbClr val="FCE601"/>
    <a:srgbClr val="A5F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3203" autoAdjust="0"/>
  </p:normalViewPr>
  <p:slideViewPr>
    <p:cSldViewPr>
      <p:cViewPr varScale="1">
        <p:scale>
          <a:sx n="91" d="100"/>
          <a:sy n="91" d="100"/>
        </p:scale>
        <p:origin x="-102" y="-5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E438-DCCD-442A-AA7B-0B730A2EC352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C1A56-6CE5-48D8-BCE2-5BD64415B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95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5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5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09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47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536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63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77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94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26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99C1A56-6CE5-48D8-BCE2-5BD64415BD8D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99C1A56-6CE5-48D8-BCE2-5BD64415BD8D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99C1A56-6CE5-48D8-BCE2-5BD64415BD8D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99C1A56-6CE5-48D8-BCE2-5BD64415BD8D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99C1A56-6CE5-48D8-BCE2-5BD64415BD8D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847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6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3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4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5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1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2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4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58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0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05CB9-F45C-4BA9-925C-103ADEAD33C8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6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8.png"/><Relationship Id="rId5" Type="http://schemas.openxmlformats.org/officeDocument/2006/relationships/image" Target="../media/image2.emf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4677894" y="1913740"/>
            <a:ext cx="724645" cy="3896088"/>
            <a:chOff x="5506805" y="1662086"/>
            <a:chExt cx="724645" cy="3896088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5797119" y="1774998"/>
              <a:ext cx="144016" cy="37831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506805" y="1849388"/>
              <a:ext cx="724645" cy="106245"/>
            </a:xfrm>
            <a:prstGeom prst="roundRect">
              <a:avLst/>
            </a:prstGeom>
            <a:solidFill>
              <a:srgbClr val="FFC6B1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양쪽 모서리가 둥근 사각형 271"/>
            <p:cNvSpPr/>
            <p:nvPr/>
          </p:nvSpPr>
          <p:spPr>
            <a:xfrm>
              <a:off x="5846151" y="2065411"/>
              <a:ext cx="46581" cy="34207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정오각형 284"/>
            <p:cNvSpPr/>
            <p:nvPr/>
          </p:nvSpPr>
          <p:spPr>
            <a:xfrm>
              <a:off x="5747702" y="1662086"/>
              <a:ext cx="242850" cy="187302"/>
            </a:xfrm>
            <a:prstGeom prst="pentagon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6" name="그룹 285"/>
          <p:cNvGrpSpPr/>
          <p:nvPr/>
        </p:nvGrpSpPr>
        <p:grpSpPr>
          <a:xfrm>
            <a:off x="4579445" y="5931339"/>
            <a:ext cx="921543" cy="255882"/>
            <a:chOff x="4094263" y="2713995"/>
            <a:chExt cx="921543" cy="255882"/>
          </a:xfrm>
        </p:grpSpPr>
        <p:sp>
          <p:nvSpPr>
            <p:cNvPr id="302" name="모서리가 둥근 직사각형 301"/>
            <p:cNvSpPr/>
            <p:nvPr/>
          </p:nvSpPr>
          <p:spPr>
            <a:xfrm>
              <a:off x="4094263" y="2713995"/>
              <a:ext cx="921543" cy="195060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양쪽 모서리가 둥근 사각형 302"/>
            <p:cNvSpPr/>
            <p:nvPr/>
          </p:nvSpPr>
          <p:spPr>
            <a:xfrm rot="10800000">
              <a:off x="4183476" y="2909054"/>
              <a:ext cx="743117" cy="608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4" name="그룹 303"/>
            <p:cNvGrpSpPr/>
            <p:nvPr/>
          </p:nvGrpSpPr>
          <p:grpSpPr>
            <a:xfrm>
              <a:off x="4178210" y="2765053"/>
              <a:ext cx="753648" cy="92943"/>
              <a:chOff x="4174815" y="2740508"/>
              <a:chExt cx="753648" cy="136449"/>
            </a:xfrm>
          </p:grpSpPr>
          <p:sp>
            <p:nvSpPr>
              <p:cNvPr id="306" name="모서리가 둥근 직사각형 305"/>
              <p:cNvSpPr/>
              <p:nvPr/>
            </p:nvSpPr>
            <p:spPr>
              <a:xfrm>
                <a:off x="417481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모서리가 둥근 직사각형 306"/>
              <p:cNvSpPr/>
              <p:nvPr/>
            </p:nvSpPr>
            <p:spPr>
              <a:xfrm>
                <a:off x="485645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모서리가 둥근 직사각형 307"/>
              <p:cNvSpPr/>
              <p:nvPr/>
            </p:nvSpPr>
            <p:spPr>
              <a:xfrm>
                <a:off x="4720127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모서리가 둥근 직사각형 308"/>
              <p:cNvSpPr/>
              <p:nvPr/>
            </p:nvSpPr>
            <p:spPr>
              <a:xfrm>
                <a:off x="4583799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모서리가 둥근 직사각형 309"/>
              <p:cNvSpPr/>
              <p:nvPr/>
            </p:nvSpPr>
            <p:spPr>
              <a:xfrm>
                <a:off x="4447471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모서리가 둥근 직사각형 310"/>
              <p:cNvSpPr/>
              <p:nvPr/>
            </p:nvSpPr>
            <p:spPr>
              <a:xfrm>
                <a:off x="4311143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2661892" y="1295242"/>
            <a:ext cx="847160" cy="1304331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6457643" y="2859140"/>
            <a:ext cx="627753" cy="966521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0" name="모서리가 둥근 직사각형 39"/>
          <p:cNvSpPr/>
          <p:nvPr/>
        </p:nvSpPr>
        <p:spPr>
          <a:xfrm>
            <a:off x="4169528" y="816395"/>
            <a:ext cx="1741376" cy="1043188"/>
          </a:xfrm>
          <a:prstGeom prst="roundRect">
            <a:avLst/>
          </a:prstGeom>
          <a:solidFill>
            <a:srgbClr val="FF5050"/>
          </a:solidFill>
          <a:ln>
            <a:solidFill>
              <a:srgbClr val="FFA98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  <a:ea typeface="나눔스퀘어 Bold" panose="020B0600000101010101" pitchFamily="50" charset="-127"/>
              </a:rPr>
              <a:t>영화가즈아</a:t>
            </a:r>
            <a:endParaRPr lang="en-US" altLang="ko-KR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American Captain" pitchFamily="2" charset="0"/>
              <a:ea typeface="나눔스퀘어 Bold" panose="020B0600000101010101" pitchFamily="50" charset="-127"/>
            </a:endParaRPr>
          </a:p>
          <a:p>
            <a:pPr algn="dist"/>
            <a:r>
              <a:rPr lang="ko-KR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  <a:ea typeface="나눔스퀘어 Bold" panose="020B0600000101010101" pitchFamily="50" charset="-127"/>
              </a:rPr>
              <a:t>정진우 김선미</a:t>
            </a:r>
            <a:endParaRPr lang="en-US" altLang="ko-K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American Captain" pitchFamily="2" charset="0"/>
              <a:ea typeface="나눔스퀘어 Bold" panose="020B0600000101010101" pitchFamily="50" charset="-127"/>
            </a:endParaRPr>
          </a:p>
          <a:p>
            <a:pPr algn="dist"/>
            <a:r>
              <a:rPr lang="ko-KR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  <a:ea typeface="나눔스퀘어 Bold" panose="020B0600000101010101" pitchFamily="50" charset="-127"/>
              </a:rPr>
              <a:t>이재민 </a:t>
            </a:r>
            <a:r>
              <a:rPr lang="ko-KR" altLang="en-US" sz="12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  <a:ea typeface="나눔스퀘어 Bold" panose="020B0600000101010101" pitchFamily="50" charset="-127"/>
              </a:rPr>
              <a:t>진상형</a:t>
            </a:r>
            <a:endParaRPr lang="en-US" altLang="ko-K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American Captain" pitchFamily="2" charset="0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480833"/>
      </p:ext>
    </p:extLst>
  </p:cSld>
  <p:clrMapOvr>
    <a:masterClrMapping/>
  </p:clrMapOvr>
  <p:transition spd="slow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4.72222E-6 -0.64833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200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Rot by="120000">
                                      <p:cBhvr>
                                        <p:cTn id="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1.66667E-6 -0.64833 L 1.66667E-6 -0.00111 " pathEditMode="relative" rAng="0" ptsTypes="AA">
                                      <p:cBhvr>
                                        <p:cTn id="17" dur="24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3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13115E-6 C 3.33333E-6 2.13115E-6 -0.00122 0.13059 -0.00122 0.13087 C -0.01042 0.12031 -0.00938 0.00444 3.33333E-6 2.13115E-6 Z " pathEditMode="relative" rAng="0" ptsTypes="fff">
                                      <p:cBhvr>
                                        <p:cTn id="19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65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289E-7 C 4.16667E-6 -0.00028 0.00086 -0.07419 0.00086 -0.07419 C 0.00972 -0.06863 0.0085 -0.00306 4.16667E-6 -4.0289E-7 Z " pathEditMode="relative" rAng="0" ptsTypes="fff">
                                      <p:cBhvr>
                                        <p:cTn id="21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37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92" name="그룹 9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00" name="그룹 9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4" name="타원 10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" name="그룹 10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2" name="타원 10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3" name="그룹 9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94" name="그룹 9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98" name="타원 9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96" name="타원 9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06" name="그룹 105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111" name="그룹 110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119" name="그룹 11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23" name="모서리가 둥근 직사각형 12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모서리가 둥근 직사각형 12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0" name="그룹 11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21" name="모서리가 둥근 직사각형 12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" name="모서리가 둥근 직사각형 12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2" name="그룹 111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113" name="그룹 11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17" name="모서리가 둥근 직사각형 11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" name="모서리가 둥근 직사각형 11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15" name="모서리가 둥근 직사각형 11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모서리가 둥근 직사각형 11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108" name="타원 107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126" name="그룹 125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130" name="그룹 129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133" name="그룹 13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135" name="양쪽 모서리가 둥근 사각형 13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양쪽 모서리가 둥근 사각형 13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4" name="타원 13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직사각형 130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양쪽 모서리가 둥근 사각형 13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128" name="포인트가 6개인 별 12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7" name="그룹 13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138" name="타원 13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39" name="포인트가 6개인 별 13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09290" y="151904"/>
            <a:ext cx="502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Summary of Project 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기능분석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랭킹</a:t>
            </a:r>
            <a:r>
              <a:rPr lang="en-US" altLang="ko-KR" sz="200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239006" y="1034447"/>
            <a:ext cx="8539763" cy="3884377"/>
            <a:chOff x="329351" y="751462"/>
            <a:chExt cx="7819995" cy="3884377"/>
          </a:xfrm>
        </p:grpSpPr>
        <p:sp>
          <p:nvSpPr>
            <p:cNvPr id="80" name="가로로 말린 두루마리 모양 79"/>
            <p:cNvSpPr/>
            <p:nvPr/>
          </p:nvSpPr>
          <p:spPr>
            <a:xfrm>
              <a:off x="329351" y="751462"/>
              <a:ext cx="7819995" cy="3884377"/>
            </a:xfrm>
            <a:prstGeom prst="horizontalScroll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1" name="대각선 방향의 모서리가 둥근 사각형 80"/>
            <p:cNvSpPr/>
            <p:nvPr/>
          </p:nvSpPr>
          <p:spPr>
            <a:xfrm>
              <a:off x="1180856" y="1938765"/>
              <a:ext cx="1140266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itchFamily="50" charset="-127"/>
                  <a:ea typeface="나눔스퀘어 Bold" pitchFamily="50" charset="-127"/>
                </a:rPr>
                <a:t>영화 목록 출력</a:t>
              </a:r>
            </a:p>
          </p:txBody>
        </p:sp>
        <p:sp>
          <p:nvSpPr>
            <p:cNvPr id="82" name="대각선 방향의 모서리가 둥근 사각형 81"/>
            <p:cNvSpPr/>
            <p:nvPr/>
          </p:nvSpPr>
          <p:spPr>
            <a:xfrm>
              <a:off x="1180856" y="2653727"/>
              <a:ext cx="1140266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itchFamily="50" charset="-127"/>
                  <a:ea typeface="나눔스퀘어 Bold" pitchFamily="50" charset="-127"/>
                </a:rPr>
                <a:t>정렬 기준 설정</a:t>
              </a:r>
            </a:p>
          </p:txBody>
        </p:sp>
        <p:sp>
          <p:nvSpPr>
            <p:cNvPr id="83" name="대각선 방향의 모서리가 둥근 사각형 82"/>
            <p:cNvSpPr/>
            <p:nvPr/>
          </p:nvSpPr>
          <p:spPr>
            <a:xfrm>
              <a:off x="1180856" y="3368689"/>
              <a:ext cx="1140266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itchFamily="50" charset="-127"/>
                  <a:ea typeface="나눔스퀘어 Bold" pitchFamily="50" charset="-127"/>
                </a:rPr>
                <a:t>해당 영화 정보로 이동</a:t>
              </a:r>
            </a:p>
          </p:txBody>
        </p:sp>
        <p:sp>
          <p:nvSpPr>
            <p:cNvPr id="85" name="대각선 방향의 모서리가 둥근 사각형 84"/>
            <p:cNvSpPr/>
            <p:nvPr/>
          </p:nvSpPr>
          <p:spPr>
            <a:xfrm>
              <a:off x="2452998" y="1938765"/>
              <a:ext cx="5512102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sz="1200" dirty="0" err="1" smtClean="0">
                  <a:latin typeface="나눔스퀘어 Bold" pitchFamily="50" charset="-127"/>
                  <a:ea typeface="나눔스퀘어 Bold" pitchFamily="50" charset="-127"/>
                </a:rPr>
                <a:t>크롤링으로</a:t>
              </a:r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받아온 정보를 토대로 출력</a:t>
              </a:r>
            </a:p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sz="1200" dirty="0" err="1" smtClean="0">
                  <a:latin typeface="나눔스퀘어 Bold" pitchFamily="50" charset="-127"/>
                  <a:ea typeface="나눔스퀘어 Bold" pitchFamily="50" charset="-127"/>
                </a:rPr>
                <a:t>예매순일</a:t>
              </a:r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경우 </a:t>
              </a:r>
              <a:r>
                <a:rPr lang="ko-KR" altLang="en-US" sz="1200" dirty="0" err="1">
                  <a:latin typeface="나눔스퀘어 Bold" pitchFamily="50" charset="-127"/>
                  <a:ea typeface="나눔스퀘어 Bold" pitchFamily="50" charset="-127"/>
                </a:rPr>
                <a:t>예매율을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 출력</a:t>
              </a:r>
            </a:p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sz="1200" dirty="0" err="1" smtClean="0">
                  <a:latin typeface="나눔스퀘어 Bold" pitchFamily="50" charset="-127"/>
                  <a:ea typeface="나눔스퀘어 Bold" pitchFamily="50" charset="-127"/>
                </a:rPr>
                <a:t>네이버</a:t>
              </a:r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영화에서 직접 </a:t>
              </a:r>
              <a:r>
                <a:rPr lang="ko-KR" altLang="en-US" sz="1200" dirty="0" err="1">
                  <a:latin typeface="나눔스퀘어 Bold" pitchFamily="50" charset="-127"/>
                  <a:ea typeface="나눔스퀘어 Bold" pitchFamily="50" charset="-127"/>
                </a:rPr>
                <a:t>크롤링하는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 것이기에 항상 </a:t>
              </a:r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최신정보로 업데이트</a:t>
              </a:r>
            </a:p>
          </p:txBody>
        </p:sp>
        <p:sp>
          <p:nvSpPr>
            <p:cNvPr id="86" name="대각선 방향의 모서리가 둥근 사각형 85"/>
            <p:cNvSpPr/>
            <p:nvPr/>
          </p:nvSpPr>
          <p:spPr>
            <a:xfrm>
              <a:off x="2452998" y="2653727"/>
              <a:ext cx="5512102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itchFamily="34" charset="0"/>
                <a:buChar char="•"/>
              </a:pPr>
              <a:r>
                <a:rPr lang="ko-KR" altLang="en-US" sz="1600" dirty="0" err="1">
                  <a:latin typeface="나눔스퀘어 Bold" pitchFamily="50" charset="-127"/>
                  <a:ea typeface="나눔스퀘어 Bold" pitchFamily="50" charset="-127"/>
                </a:rPr>
                <a:t>조건문을</a:t>
              </a:r>
              <a:r>
                <a:rPr lang="ko-KR" altLang="en-US" sz="1600" dirty="0">
                  <a:latin typeface="나눔스퀘어 Bold" pitchFamily="50" charset="-127"/>
                  <a:ea typeface="나눔스퀘어 Bold" pitchFamily="50" charset="-127"/>
                </a:rPr>
                <a:t> 통해 </a:t>
              </a:r>
              <a:r>
                <a:rPr lang="ko-KR" altLang="en-US" sz="1600" dirty="0" err="1">
                  <a:latin typeface="나눔스퀘어 Bold" pitchFamily="50" charset="-127"/>
                  <a:ea typeface="나눔스퀘어 Bold" pitchFamily="50" charset="-127"/>
                </a:rPr>
                <a:t>예매순</a:t>
              </a:r>
              <a:r>
                <a:rPr lang="en-US" altLang="ko-KR" sz="1600" dirty="0"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sz="1600" dirty="0" err="1">
                  <a:latin typeface="나눔스퀘어 Bold" pitchFamily="50" charset="-127"/>
                  <a:ea typeface="나눔스퀘어 Bold" pitchFamily="50" charset="-127"/>
                </a:rPr>
                <a:t>개봉순</a:t>
              </a:r>
              <a:r>
                <a:rPr lang="en-US" altLang="ko-KR" sz="1600" dirty="0"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sz="1600" dirty="0" err="1">
                  <a:latin typeface="나눔스퀘어 Bold" pitchFamily="50" charset="-127"/>
                  <a:ea typeface="나눔스퀘어 Bold" pitchFamily="50" charset="-127"/>
                </a:rPr>
                <a:t>평점순으로</a:t>
              </a:r>
              <a:r>
                <a:rPr lang="ko-KR" altLang="en-US" sz="1600" dirty="0">
                  <a:latin typeface="나눔스퀘어 Bold" pitchFamily="50" charset="-127"/>
                  <a:ea typeface="나눔스퀘어 Bold" pitchFamily="50" charset="-127"/>
                </a:rPr>
                <a:t> 나누어서 출력</a:t>
              </a:r>
            </a:p>
          </p:txBody>
        </p:sp>
        <p:sp>
          <p:nvSpPr>
            <p:cNvPr id="87" name="대각선 방향의 모서리가 둥근 사각형 86"/>
            <p:cNvSpPr/>
            <p:nvPr/>
          </p:nvSpPr>
          <p:spPr>
            <a:xfrm>
              <a:off x="2452998" y="3368689"/>
              <a:ext cx="5512102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sz="1600" dirty="0">
                  <a:latin typeface="나눔스퀘어 Bold" pitchFamily="50" charset="-127"/>
                  <a:ea typeface="나눔스퀘어 Bold" pitchFamily="50" charset="-127"/>
                </a:rPr>
                <a:t>제목을 클릭 시 영화 상세정보 페이지로 이동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004295" y="1351067"/>
              <a:ext cx="1493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Bold" pitchFamily="50" charset="-127"/>
                  <a:ea typeface="나눔스퀘어 Bold" pitchFamily="50" charset="-127"/>
                </a:rPr>
                <a:t>기능</a:t>
              </a:r>
              <a:endParaRPr lang="ko-KR" altLang="en-US" sz="20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427984" y="1351067"/>
              <a:ext cx="1493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Bold" pitchFamily="50" charset="-127"/>
                  <a:ea typeface="나눔스퀘어 Bold" pitchFamily="50" charset="-127"/>
                </a:rPr>
                <a:t>요구사</a:t>
              </a:r>
              <a:r>
                <a:rPr lang="ko-KR" altLang="en-US" sz="2800" dirty="0">
                  <a:latin typeface="나눔스퀘어 Bold" pitchFamily="50" charset="-127"/>
                  <a:ea typeface="나눔스퀘어 Bold" pitchFamily="50" charset="-127"/>
                </a:rPr>
                <a:t>항</a:t>
              </a:r>
              <a:endParaRPr lang="ko-KR" altLang="en-US" sz="20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02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이중 물결 13"/>
          <p:cNvSpPr/>
          <p:nvPr/>
        </p:nvSpPr>
        <p:spPr>
          <a:xfrm>
            <a:off x="37787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2421695" y="1724622"/>
            <a:ext cx="3853490" cy="1234994"/>
            <a:chOff x="3349486" y="1665406"/>
            <a:chExt cx="3853490" cy="1234994"/>
          </a:xfrm>
        </p:grpSpPr>
        <p:sp>
          <p:nvSpPr>
            <p:cNvPr id="609" name="TextBox 608"/>
            <p:cNvSpPr txBox="1"/>
            <p:nvPr/>
          </p:nvSpPr>
          <p:spPr>
            <a:xfrm rot="21289880">
              <a:off x="3349486" y="1665406"/>
              <a:ext cx="26822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36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endParaRPr>
            </a:p>
            <a:p>
              <a:r>
                <a:rPr lang="en-US" altLang="ko-KR" sz="3600" dirty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Development</a:t>
              </a:r>
              <a:endParaRPr lang="en-US" altLang="ko-KR" sz="36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endParaRP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5075371" y="2438735"/>
              <a:ext cx="21276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5050"/>
                  </a:solidFill>
                  <a:latin typeface="American Captain" pitchFamily="2" charset="0"/>
                </a:rPr>
                <a:t>              process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2250136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354883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3" name="그룹 432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434" name="모서리가 둥근 직사각형 433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모서리가 둥근 직사각형 434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모서리가 둥근 직사각형 435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모서리가 둥근 직사각형 436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모서리가 둥근 직사각형 437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모서리가 둥근 직사각형 43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모서리가 둥근 직사각형 44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모서리가 둥근 직사각형 44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모서리가 둥근 직사각형 44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모서리가 둥근 직사각형 44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모서리가 둥근 직사각형 44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모서리가 둥근 직사각형 44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모서리가 둥근 직사각형 44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모서리가 둥근 직사각형 44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모서리가 둥근 직사각형 44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모서리가 둥근 직사각형 44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1" name="그룹 450"/>
          <p:cNvGrpSpPr/>
          <p:nvPr/>
        </p:nvGrpSpPr>
        <p:grpSpPr>
          <a:xfrm>
            <a:off x="5989177" y="934385"/>
            <a:ext cx="1248301" cy="1248300"/>
            <a:chOff x="5032314" y="875479"/>
            <a:chExt cx="1084192" cy="1084191"/>
          </a:xfrm>
        </p:grpSpPr>
        <p:sp>
          <p:nvSpPr>
            <p:cNvPr id="452" name="모서리가 둥근 직사각형 451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모서리가 둥근 직사각형 452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모서리가 둥근 직사각형 453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모서리가 둥근 직사각형 454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모서리가 둥근 직사각형 455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모서리가 둥근 직사각형 456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모서리가 둥근 직사각형 457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모서리가 둥근 직사각형 458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모서리가 둥근 직사각형 459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모서리가 둥근 직사각형 460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모서리가 둥근 직사각형 461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모서리가 둥근 직사각형 464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모서리가 둥근 직사각형 465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모서리가 둥근 직사각형 466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모서리가 둥근 직사각형 467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모서리가 둥근 직사각형 468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0" name="그룹 469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471" name="모서리가 둥근 직사각형 47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모서리가 둥근 직사각형 47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모서리가 둥근 직사각형 47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모서리가 둥근 직사각형 47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모서리가 둥근 직사각형 47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모서리가 둥근 직사각형 47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모서리가 둥근 직사각형 47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모서리가 둥근 직사각형 47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모서리가 둥근 직사각형 47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모서리가 둥근 직사각형 48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모서리가 둥근 직사각형 48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모서리가 둥근 직사각형 48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모서리가 둥근 직사각형 48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모서리가 둥근 직사각형 48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모서리가 둥근 직사각형 50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3" name="그룹 502"/>
          <p:cNvGrpSpPr/>
          <p:nvPr/>
        </p:nvGrpSpPr>
        <p:grpSpPr>
          <a:xfrm>
            <a:off x="1193431" y="2725632"/>
            <a:ext cx="786367" cy="786366"/>
            <a:chOff x="5032314" y="875479"/>
            <a:chExt cx="1084192" cy="1084191"/>
          </a:xfrm>
        </p:grpSpPr>
        <p:sp>
          <p:nvSpPr>
            <p:cNvPr id="504" name="모서리가 둥근 직사각형 503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모서리가 둥근 직사각형 50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모서리가 둥근 직사각형 50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모서리가 둥근 직사각형 51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모서리가 둥근 직사각형 51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모서리가 둥근 직사각형 51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모서리가 둥근 직사각형 522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모서리가 둥근 직사각형 523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모서리가 둥근 직사각형 524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모서리가 둥근 직사각형 525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모서리가 둥근 직사각형 57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모서리가 둥근 직사각형 57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모서리가 둥근 직사각형 57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1" name="모서리가 둥근 직사각형 58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모서리가 둥근 직사각형 58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3" name="모서리가 둥근 직사각형 58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4" name="그룹 583"/>
          <p:cNvGrpSpPr/>
          <p:nvPr/>
        </p:nvGrpSpPr>
        <p:grpSpPr>
          <a:xfrm rot="900000">
            <a:off x="7288681" y="2725632"/>
            <a:ext cx="786367" cy="786366"/>
            <a:chOff x="5032314" y="875479"/>
            <a:chExt cx="1084192" cy="1084191"/>
          </a:xfrm>
        </p:grpSpPr>
        <p:sp>
          <p:nvSpPr>
            <p:cNvPr id="585" name="모서리가 둥근 직사각형 58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6" name="모서리가 둥근 직사각형 58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7" name="모서리가 둥근 직사각형 58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모서리가 둥근 직사각형 58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모서리가 둥근 직사각형 58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모서리가 둥근 직사각형 58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모서리가 둥근 직사각형 59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2" name="모서리가 둥근 직사각형 59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모서리가 둥근 직사각형 59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모서리가 둥근 직사각형 59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5" name="모서리가 둥근 직사각형 59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모서리가 둥근 직사각형 59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7" name="모서리가 둥근 직사각형 59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모서리가 둥근 직사각형 59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모서리가 둥근 직사각형 59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0" name="모서리가 둥근 직사각형 59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289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12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6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28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4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400" tmFilter="0, 0; .2, .5; .8, .5; 1, 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700" autoRev="1" fill="hold"/>
                                        <p:tgtEl>
                                          <p:spTgt spid="5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900" tmFilter="0, 0; .2, .5; .8, .5; 1, 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450" autoRev="1" fill="hold"/>
                                        <p:tgtEl>
                                          <p:spTgt spid="4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4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100" tmFilter="0, 0; .2, .5; .8, .5; 1, 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50" autoRev="1" fill="hold"/>
                                        <p:tgtEl>
                                          <p:spTgt spid="4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 tmFilter="0, 0; .2, .5; .8, .5; 1, 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50" autoRev="1" fill="hold"/>
                                        <p:tgtEl>
                                          <p:spTgt spid="5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339751" y="3761911"/>
            <a:ext cx="7322017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endParaRPr lang="en-US" altLang="ko-KR" sz="24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Apache Tomcat 9.0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00768" y="1150522"/>
            <a:ext cx="1150952" cy="1170222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2339752" y="1154863"/>
            <a:ext cx="7322017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개발언어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JAVA, JSP, CSS, JAVA Script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6998201" y="2106150"/>
            <a:ext cx="1224136" cy="118069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4067944" y="2300575"/>
            <a:ext cx="2726237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endParaRPr lang="en-US" altLang="ko-KR" sz="2000" b="1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Oracle Database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00768" y="3630878"/>
            <a:ext cx="1224136" cy="1180690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6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개발목표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2237935" y="837351"/>
            <a:ext cx="57606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첫 번째 개발 목표</a:t>
            </a:r>
            <a:endParaRPr lang="en-US" altLang="ko-KR" b="1" spc="-150" dirty="0" smtClean="0">
              <a:solidFill>
                <a:srgbClr val="4BACC6">
                  <a:lumMod val="50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fontAlgn="base"/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영화 선택에 대한 의사결정에 도움을 준다</a:t>
            </a:r>
            <a:r>
              <a:rPr lang="en-US" altLang="ko-KR" sz="1400" b="1" dirty="0">
                <a:latin typeface="나눔스퀘어 Bold" pitchFamily="50" charset="-127"/>
                <a:ea typeface="나눔스퀘어 Bold" pitchFamily="50" charset="-127"/>
              </a:rPr>
              <a:t>. </a:t>
            </a:r>
          </a:p>
        </p:txBody>
      </p:sp>
      <p:sp>
        <p:nvSpPr>
          <p:cNvPr id="124" name="줄무늬가 있는 오른쪽 화살표 123"/>
          <p:cNvSpPr/>
          <p:nvPr/>
        </p:nvSpPr>
        <p:spPr>
          <a:xfrm>
            <a:off x="665129" y="962236"/>
            <a:ext cx="1296144" cy="864096"/>
          </a:xfrm>
          <a:prstGeom prst="strip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2055287" y="979848"/>
            <a:ext cx="5400000" cy="720000"/>
          </a:xfrm>
          <a:prstGeom prst="round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237935" y="2039496"/>
            <a:ext cx="57606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두 번째 개발 목표</a:t>
            </a:r>
            <a:endParaRPr lang="en-US" altLang="ko-KR" b="1" spc="-150" dirty="0" smtClean="0">
              <a:solidFill>
                <a:srgbClr val="4BACC6">
                  <a:lumMod val="50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이용자들의 참여의식을 높이고 문화 생활의 수준을 향상시킨다</a:t>
            </a:r>
            <a:r>
              <a:rPr lang="en-US" altLang="ko-KR" sz="1400" b="1" dirty="0">
                <a:latin typeface="나눔스퀘어 Bold" pitchFamily="50" charset="-127"/>
                <a:ea typeface="나눔스퀘어 Bold" pitchFamily="50" charset="-127"/>
              </a:rPr>
              <a:t>.</a:t>
            </a:r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14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7" name="줄무늬가 있는 오른쪽 화살표 126"/>
          <p:cNvSpPr/>
          <p:nvPr/>
        </p:nvSpPr>
        <p:spPr>
          <a:xfrm>
            <a:off x="683916" y="2195679"/>
            <a:ext cx="1296144" cy="864096"/>
          </a:xfrm>
          <a:prstGeom prst="strip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2055287" y="2174872"/>
            <a:ext cx="5400000" cy="720000"/>
          </a:xfrm>
          <a:prstGeom prst="round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2237935" y="3210863"/>
            <a:ext cx="57606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세 번째 개발 목표</a:t>
            </a:r>
            <a:endParaRPr lang="en-US" altLang="ko-KR" b="1" spc="-150" dirty="0" smtClean="0">
              <a:solidFill>
                <a:srgbClr val="4BACC6">
                  <a:lumMod val="50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영화 </a:t>
            </a:r>
            <a:r>
              <a:rPr lang="ko-KR" altLang="en-US" sz="1400" b="1" dirty="0" err="1">
                <a:latin typeface="나눔스퀘어 Bold" pitchFamily="50" charset="-127"/>
                <a:ea typeface="나눔스퀘어 Bold" pitchFamily="50" charset="-127"/>
              </a:rPr>
              <a:t>접근성을</a:t>
            </a:r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 높인다</a:t>
            </a:r>
            <a:r>
              <a:rPr lang="en-US" altLang="ko-KR" sz="1400" b="1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130" name="줄무늬가 있는 오른쪽 화살표 129"/>
          <p:cNvSpPr/>
          <p:nvPr/>
        </p:nvSpPr>
        <p:spPr>
          <a:xfrm>
            <a:off x="628872" y="3361516"/>
            <a:ext cx="1296144" cy="864096"/>
          </a:xfrm>
          <a:prstGeom prst="strip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2055287" y="3369896"/>
            <a:ext cx="5400000" cy="720000"/>
          </a:xfrm>
          <a:prstGeom prst="round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141040" y="4413009"/>
            <a:ext cx="57606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네 번째 개발 목표</a:t>
            </a:r>
            <a:endParaRPr lang="en-US" altLang="ko-KR" b="1" spc="-150" dirty="0" smtClean="0">
              <a:solidFill>
                <a:srgbClr val="4BACC6">
                  <a:lumMod val="50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영화 리뷰와 평점을 통해 자유로운 평론이 가능하다</a:t>
            </a:r>
            <a:r>
              <a:rPr lang="en-US" altLang="ko-KR" sz="1400" b="1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133" name="줄무늬가 있는 오른쪽 화살표 132"/>
          <p:cNvSpPr/>
          <p:nvPr/>
        </p:nvSpPr>
        <p:spPr>
          <a:xfrm>
            <a:off x="639967" y="4474886"/>
            <a:ext cx="1296144" cy="864096"/>
          </a:xfrm>
          <a:prstGeom prst="strip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2055287" y="4564920"/>
            <a:ext cx="5400000" cy="720000"/>
          </a:xfrm>
          <a:prstGeom prst="round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34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개발일정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1182335"/>
            <a:ext cx="8240740" cy="3350331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7C8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1243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solidFill>
              <a:srgbClr val="FFC6B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 </a:t>
            </a:r>
            <a:r>
              <a:rPr lang="ko-KR" altLang="en-US" sz="2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설계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467542" y="2361530"/>
            <a:ext cx="1537804" cy="1672214"/>
          </a:xfrm>
          <a:prstGeom prst="rect">
            <a:avLst/>
          </a:prstGeom>
          <a:ln>
            <a:solidFill>
              <a:srgbClr val="FF7C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나눔스퀘어 Bold" pitchFamily="50" charset="-127"/>
                <a:ea typeface="나눔스퀘어 Bold" pitchFamily="50" charset="-127"/>
              </a:rPr>
              <a:t>웹 브라우저</a:t>
            </a:r>
            <a:endParaRPr lang="en-US" altLang="ko-KR" b="1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b="1" dirty="0" err="1" smtClean="0">
                <a:latin typeface="나눔스퀘어 Bold" pitchFamily="50" charset="-127"/>
                <a:ea typeface="나눔스퀘어 Bold" pitchFamily="50" charset="-127"/>
              </a:rPr>
              <a:t>영화가즈아</a:t>
            </a:r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970984" y="1413934"/>
            <a:ext cx="1537804" cy="1440000"/>
          </a:xfrm>
          <a:prstGeom prst="rect">
            <a:avLst/>
          </a:prstGeom>
          <a:ln>
            <a:solidFill>
              <a:srgbClr val="FF7C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itchFamily="50" charset="-127"/>
                <a:ea typeface="나눔스퀘어 Bold" pitchFamily="50" charset="-127"/>
              </a:rPr>
              <a:t>컨트롤러</a:t>
            </a:r>
            <a:endParaRPr lang="en-US" altLang="ko-KR" b="1" dirty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b="1" dirty="0" err="1">
                <a:latin typeface="나눔스퀘어 Bold" pitchFamily="50" charset="-127"/>
                <a:ea typeface="나눔스퀘어 Bold" pitchFamily="50" charset="-127"/>
              </a:rPr>
              <a:t>Home,Log,Member,Movie,Search</a:t>
            </a:r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970984" y="3842637"/>
            <a:ext cx="1537633" cy="1259078"/>
          </a:xfrm>
          <a:prstGeom prst="rect">
            <a:avLst/>
          </a:prstGeom>
          <a:ln>
            <a:solidFill>
              <a:srgbClr val="FF7C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스퀘어 Bold" pitchFamily="50" charset="-127"/>
                <a:ea typeface="나눔스퀘어 Bold" pitchFamily="50" charset="-127"/>
              </a:rPr>
              <a:t>뷰</a:t>
            </a:r>
            <a:endParaRPr lang="en-US" altLang="ko-KR" b="1" dirty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b="1" dirty="0" err="1">
                <a:latin typeface="나눔스퀘어 Bold" pitchFamily="50" charset="-127"/>
                <a:ea typeface="나눔스퀘어 Bold" pitchFamily="50" charset="-127"/>
              </a:rPr>
              <a:t>home,list</a:t>
            </a:r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en-US" altLang="ko-KR" b="1" dirty="0" err="1" smtClean="0">
                <a:latin typeface="나눔스퀘어 Bold" pitchFamily="50" charset="-127"/>
                <a:ea typeface="나눔스퀘어 Bold" pitchFamily="50" charset="-127"/>
              </a:rPr>
              <a:t>JoinForm</a:t>
            </a:r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,…)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107953" y="2103263"/>
            <a:ext cx="1440000" cy="1440000"/>
          </a:xfrm>
          <a:prstGeom prst="rect">
            <a:avLst/>
          </a:prstGeom>
          <a:ln>
            <a:solidFill>
              <a:srgbClr val="FF7C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itchFamily="50" charset="-127"/>
                <a:ea typeface="나눔스퀘어 Bold" pitchFamily="50" charset="-127"/>
              </a:rPr>
              <a:t>모델</a:t>
            </a:r>
            <a:endParaRPr lang="en-US" altLang="ko-KR" b="1" dirty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b="1" dirty="0" err="1">
                <a:latin typeface="나눔스퀘어 Bold" pitchFamily="50" charset="-127"/>
                <a:ea typeface="나눔스퀘어 Bold" pitchFamily="50" charset="-127"/>
              </a:rPr>
              <a:t>log,Member,Movie,Review</a:t>
            </a:r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2" name="원통 101"/>
          <p:cNvSpPr/>
          <p:nvPr/>
        </p:nvSpPr>
        <p:spPr>
          <a:xfrm>
            <a:off x="7196185" y="1826493"/>
            <a:ext cx="1368152" cy="2160240"/>
          </a:xfrm>
          <a:prstGeom prst="can">
            <a:avLst/>
          </a:prstGeom>
          <a:gradFill>
            <a:gsLst>
              <a:gs pos="56000">
                <a:schemeClr val="bg1"/>
              </a:gs>
              <a:gs pos="2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</a:gradFill>
          <a:ln>
            <a:solidFill>
              <a:srgbClr val="FFC6B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DB</a:t>
            </a:r>
          </a:p>
          <a:p>
            <a:pPr algn="ctr"/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(Oracle)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7" name="타원형 설명선 106"/>
          <p:cNvSpPr/>
          <p:nvPr/>
        </p:nvSpPr>
        <p:spPr>
          <a:xfrm>
            <a:off x="4656479" y="4936251"/>
            <a:ext cx="1440160" cy="432208"/>
          </a:xfrm>
          <a:prstGeom prst="wedgeEllipseCallout">
            <a:avLst>
              <a:gd name="adj1" fmla="val -47881"/>
              <a:gd name="adj2" fmla="val -70080"/>
            </a:avLst>
          </a:prstGeom>
          <a:ln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JSP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8" name="타원형 설명선 107"/>
          <p:cNvSpPr/>
          <p:nvPr/>
        </p:nvSpPr>
        <p:spPr>
          <a:xfrm>
            <a:off x="5972049" y="1405293"/>
            <a:ext cx="1440160" cy="432208"/>
          </a:xfrm>
          <a:prstGeom prst="wedgeEllipseCallout">
            <a:avLst>
              <a:gd name="adj1" fmla="val -36045"/>
              <a:gd name="adj2" fmla="val 77927"/>
            </a:avLst>
          </a:prstGeom>
          <a:ln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DAO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2083617" y="2186533"/>
            <a:ext cx="720080" cy="504056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2137623" y="3842638"/>
            <a:ext cx="738082" cy="576143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4603897" y="2186533"/>
            <a:ext cx="403473" cy="25202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4594942" y="2422469"/>
            <a:ext cx="403473" cy="25202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4594941" y="3520300"/>
            <a:ext cx="403473" cy="25202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V="1">
            <a:off x="4585986" y="3756236"/>
            <a:ext cx="403473" cy="25202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H="1">
            <a:off x="6664125" y="2853934"/>
            <a:ext cx="403472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6664125" y="2674497"/>
            <a:ext cx="403472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타원형 설명선 117"/>
          <p:cNvSpPr/>
          <p:nvPr/>
        </p:nvSpPr>
        <p:spPr>
          <a:xfrm>
            <a:off x="4459881" y="894094"/>
            <a:ext cx="1440160" cy="432208"/>
          </a:xfrm>
          <a:prstGeom prst="wedgeEllipseCallout">
            <a:avLst>
              <a:gd name="adj1" fmla="val -36045"/>
              <a:gd name="adj2" fmla="val 77927"/>
            </a:avLst>
          </a:prstGeom>
          <a:ln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Servlet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3739801" y="2920595"/>
            <a:ext cx="0" cy="851733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73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30" y="1539120"/>
            <a:ext cx="6251964" cy="36639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3" name="TextBox 112"/>
          <p:cNvSpPr txBox="1"/>
          <p:nvPr/>
        </p:nvSpPr>
        <p:spPr>
          <a:xfrm>
            <a:off x="1121230" y="1034489"/>
            <a:ext cx="316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전체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10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4367060" y="1283693"/>
            <a:ext cx="4769673" cy="2125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movie_code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테이블을 통해 장르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영화정보를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통합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테이블을 이용하여 각각의 테이블 정보를 쉽게 접근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66" y="1197350"/>
            <a:ext cx="3401688" cy="337084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843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277771"/>
            <a:ext cx="5472608" cy="36128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958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0" y="1224458"/>
            <a:ext cx="4572000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member_code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테이블을 통해 사용자 선호 영화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 삽입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테이블을 이용하여 영화 정보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 테이블에서 정보를 가져옴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멤버 등급을 통해 관리자와 일반 사용자 구분</a:t>
            </a:r>
            <a:endParaRPr lang="en-US" altLang="ko-KR" sz="20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27" y="1355863"/>
            <a:ext cx="3915829" cy="307789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742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503521" y="4931259"/>
            <a:ext cx="641439" cy="506049"/>
            <a:chOff x="5895897" y="536621"/>
            <a:chExt cx="1910795" cy="1507479"/>
          </a:xfrm>
        </p:grpSpPr>
        <p:sp>
          <p:nvSpPr>
            <p:cNvPr id="259" name="직사각형 258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양쪽 모서리가 둥근 사각형 262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사다리꼴 263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76" name="양쪽 모서리가 둥근 사각형 275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양쪽 모서리가 둥근 사각형 195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7" name="그룹 206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08" name="양쪽 모서리가 둥근 사각형 207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양쪽 모서리가 둥근 사각형 208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10" name="그룹 209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229" name="그룹 228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37" name="양쪽 모서리가 둥근 사각형 236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양쪽 모서리가 둥근 사각형 237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0" name="그룹 229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35" name="양쪽 모서리가 둥근 사각형 234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양쪽 모서리가 둥근 사각형 235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39" name="그룹 238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240" name="그룹 239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44" name="양쪽 모서리가 둥근 사각형 243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양쪽 모서리가 둥근 사각형 244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1" name="그룹 240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42" name="양쪽 모서리가 둥근 사각형 241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양쪽 모서리가 둥근 사각형 242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94" name="그룹 593"/>
          <p:cNvGrpSpPr/>
          <p:nvPr/>
        </p:nvGrpSpPr>
        <p:grpSpPr>
          <a:xfrm>
            <a:off x="5503521" y="4931259"/>
            <a:ext cx="641439" cy="506049"/>
            <a:chOff x="5895897" y="536621"/>
            <a:chExt cx="1910795" cy="1507479"/>
          </a:xfrm>
        </p:grpSpPr>
        <p:sp>
          <p:nvSpPr>
            <p:cNvPr id="595" name="직사각형 594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직사각형 595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7" name="직사각형 596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양쪽 모서리가 둥근 사각형 597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사다리꼴 598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0" name="타원 599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1" name="타원 600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2" name="그룹 601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617" name="그룹 616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21" name="양쪽 모서리가 둥근 사각형 620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2" name="양쪽 모서리가 둥근 사각형 621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8" name="그룹 617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19" name="양쪽 모서리가 둥근 사각형 618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0" name="양쪽 모서리가 둥근 사각형 619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611" name="그룹 610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15" name="양쪽 모서리가 둥근 사각형 614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6" name="양쪽 모서리가 둥근 사각형 615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2" name="그룹 611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13" name="양쪽 모서리가 둥근 사각형 612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4" name="양쪽 모서리가 둥근 사각형 613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4" name="그룹 603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605" name="그룹 604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09" name="양쪽 모서리가 둥근 사각형 608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0" name="양쪽 모서리가 둥근 사각형 609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6" name="그룹 605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07" name="양쪽 모서리가 둥근 사각형 606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양쪽 모서리가 둥근 사각형 607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78" name="그룹 477"/>
          <p:cNvGrpSpPr/>
          <p:nvPr/>
        </p:nvGrpSpPr>
        <p:grpSpPr>
          <a:xfrm rot="10800000">
            <a:off x="9540162" y="616369"/>
            <a:ext cx="851491" cy="332135"/>
            <a:chOff x="6372200" y="-1172362"/>
            <a:chExt cx="851491" cy="332135"/>
          </a:xfrm>
        </p:grpSpPr>
        <p:sp>
          <p:nvSpPr>
            <p:cNvPr id="479" name="모서리가 둥근 직사각형 478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모서리가 둥근 직사각형 479"/>
            <p:cNvSpPr/>
            <p:nvPr/>
          </p:nvSpPr>
          <p:spPr>
            <a:xfrm>
              <a:off x="6474910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모서리가 둥근 직사각형 480"/>
            <p:cNvSpPr/>
            <p:nvPr/>
          </p:nvSpPr>
          <p:spPr>
            <a:xfrm>
              <a:off x="6594862" y="-964949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-918495" y="513916"/>
            <a:ext cx="4338211" cy="4338211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160" name="그룹 15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16" name="그룹 11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9" name="타원 10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18" name="타원 11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61" name="그룹 16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62" name="그룹 16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6" name="타원 16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타원 16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3" name="그룹 16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4" name="타원 16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8" name="그룹 77"/>
          <p:cNvGrpSpPr/>
          <p:nvPr/>
        </p:nvGrpSpPr>
        <p:grpSpPr>
          <a:xfrm>
            <a:off x="-714569" y="716281"/>
            <a:ext cx="3933478" cy="3933479"/>
            <a:chOff x="4780095" y="60688"/>
            <a:chExt cx="3292300" cy="3292300"/>
          </a:xfrm>
        </p:grpSpPr>
        <p:grpSp>
          <p:nvGrpSpPr>
            <p:cNvPr id="80" name="그룹 79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91" name="그룹 9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5" name="모서리가 둥근 직사각형 9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모서리가 둥근 직사각형 9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3" name="모서리가 둥근 직사각형 9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모서리가 둥근 직사각형 9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84" name="그룹 83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모서리가 둥근 직사각형 8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6" name="그룹 8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7" name="모서리가 둥근 직사각형 8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모서리가 둥근 직사각형 8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81" name="타원 80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1270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11844808" y="4694305"/>
            <a:ext cx="924610" cy="732338"/>
            <a:chOff x="5243758" y="813734"/>
            <a:chExt cx="2167709" cy="1716936"/>
          </a:xfrm>
        </p:grpSpPr>
        <p:sp>
          <p:nvSpPr>
            <p:cNvPr id="211" name="직사각형 210"/>
            <p:cNvSpPr/>
            <p:nvPr/>
          </p:nvSpPr>
          <p:spPr>
            <a:xfrm>
              <a:off x="5370034" y="1258280"/>
              <a:ext cx="108736" cy="868517"/>
            </a:xfrm>
            <a:prstGeom prst="rect">
              <a:avLst/>
            </a:prstGeom>
            <a:solidFill>
              <a:srgbClr val="8CF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7176456" y="1258280"/>
              <a:ext cx="108736" cy="868517"/>
            </a:xfrm>
            <a:prstGeom prst="rect">
              <a:avLst/>
            </a:prstGeom>
            <a:solidFill>
              <a:srgbClr val="8CF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3" name="그룹 212"/>
            <p:cNvGrpSpPr/>
            <p:nvPr/>
          </p:nvGrpSpPr>
          <p:grpSpPr>
            <a:xfrm>
              <a:off x="5243765" y="1085110"/>
              <a:ext cx="2167701" cy="430795"/>
              <a:chOff x="7401015" y="4820274"/>
              <a:chExt cx="911430" cy="181132"/>
            </a:xfrm>
          </p:grpSpPr>
          <p:grpSp>
            <p:nvGrpSpPr>
              <p:cNvPr id="214" name="그룹 213"/>
              <p:cNvGrpSpPr/>
              <p:nvPr/>
            </p:nvGrpSpPr>
            <p:grpSpPr>
              <a:xfrm>
                <a:off x="7401015" y="4820274"/>
                <a:ext cx="455715" cy="181132"/>
                <a:chOff x="7524328" y="4851155"/>
                <a:chExt cx="432048" cy="203701"/>
              </a:xfrm>
            </p:grpSpPr>
            <p:sp>
              <p:nvSpPr>
                <p:cNvPr id="222" name="양쪽 모서리가 둥근 사각형 221"/>
                <p:cNvSpPr/>
                <p:nvPr/>
              </p:nvSpPr>
              <p:spPr>
                <a:xfrm rot="10800000">
                  <a:off x="752432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양쪽 모서리가 둥근 사각형 222"/>
                <p:cNvSpPr/>
                <p:nvPr/>
              </p:nvSpPr>
              <p:spPr>
                <a:xfrm rot="10800000">
                  <a:off x="7596336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양쪽 모서리가 둥근 사각형 223"/>
                <p:cNvSpPr/>
                <p:nvPr/>
              </p:nvSpPr>
              <p:spPr>
                <a:xfrm rot="10800000">
                  <a:off x="7668344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양쪽 모서리가 둥근 사각형 224"/>
                <p:cNvSpPr/>
                <p:nvPr/>
              </p:nvSpPr>
              <p:spPr>
                <a:xfrm rot="10800000">
                  <a:off x="7740352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양쪽 모서리가 둥근 사각형 225"/>
                <p:cNvSpPr/>
                <p:nvPr/>
              </p:nvSpPr>
              <p:spPr>
                <a:xfrm rot="10800000">
                  <a:off x="7812360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양쪽 모서리가 둥근 사각형 226"/>
                <p:cNvSpPr/>
                <p:nvPr/>
              </p:nvSpPr>
              <p:spPr>
                <a:xfrm rot="10800000">
                  <a:off x="788436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5" name="그룹 214"/>
              <p:cNvGrpSpPr/>
              <p:nvPr/>
            </p:nvGrpSpPr>
            <p:grpSpPr>
              <a:xfrm>
                <a:off x="7856730" y="4820274"/>
                <a:ext cx="455715" cy="181132"/>
                <a:chOff x="7524328" y="4851155"/>
                <a:chExt cx="432048" cy="203701"/>
              </a:xfrm>
            </p:grpSpPr>
            <p:sp>
              <p:nvSpPr>
                <p:cNvPr id="216" name="양쪽 모서리가 둥근 사각형 215"/>
                <p:cNvSpPr/>
                <p:nvPr/>
              </p:nvSpPr>
              <p:spPr>
                <a:xfrm rot="10800000">
                  <a:off x="752432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양쪽 모서리가 둥근 사각형 216"/>
                <p:cNvSpPr/>
                <p:nvPr/>
              </p:nvSpPr>
              <p:spPr>
                <a:xfrm rot="10800000">
                  <a:off x="7596336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양쪽 모서리가 둥근 사각형 217"/>
                <p:cNvSpPr/>
                <p:nvPr/>
              </p:nvSpPr>
              <p:spPr>
                <a:xfrm rot="10800000">
                  <a:off x="7668344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양쪽 모서리가 둥근 사각형 218"/>
                <p:cNvSpPr/>
                <p:nvPr/>
              </p:nvSpPr>
              <p:spPr>
                <a:xfrm rot="10800000">
                  <a:off x="7740352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양쪽 모서리가 둥근 사각형 219"/>
                <p:cNvSpPr/>
                <p:nvPr/>
              </p:nvSpPr>
              <p:spPr>
                <a:xfrm rot="10800000">
                  <a:off x="7812360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양쪽 모서리가 둥근 사각형 220"/>
                <p:cNvSpPr/>
                <p:nvPr/>
              </p:nvSpPr>
              <p:spPr>
                <a:xfrm rot="10800000">
                  <a:off x="788436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28" name="직사각형 227"/>
            <p:cNvSpPr/>
            <p:nvPr/>
          </p:nvSpPr>
          <p:spPr>
            <a:xfrm>
              <a:off x="5244736" y="1897274"/>
              <a:ext cx="2166730" cy="108736"/>
            </a:xfrm>
            <a:prstGeom prst="rect">
              <a:avLst/>
            </a:prstGeom>
            <a:solidFill>
              <a:srgbClr val="FCE60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양쪽 모서리가 둥근 사각형 188"/>
            <p:cNvSpPr/>
            <p:nvPr/>
          </p:nvSpPr>
          <p:spPr>
            <a:xfrm rot="10800000">
              <a:off x="5243758" y="2006005"/>
              <a:ext cx="2167703" cy="3619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9F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사다리꼴 230"/>
            <p:cNvSpPr/>
            <p:nvPr/>
          </p:nvSpPr>
          <p:spPr>
            <a:xfrm>
              <a:off x="5244736" y="813734"/>
              <a:ext cx="2166731" cy="266227"/>
            </a:xfrm>
            <a:prstGeom prst="trapezoid">
              <a:avLst>
                <a:gd name="adj" fmla="val 70497"/>
              </a:avLst>
            </a:prstGeom>
            <a:solidFill>
              <a:srgbClr val="99F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297224" y="2205334"/>
              <a:ext cx="325336" cy="325336"/>
            </a:xfrm>
            <a:prstGeom prst="ellipse">
              <a:avLst/>
            </a:prstGeom>
            <a:solidFill>
              <a:srgbClr val="FCE601"/>
            </a:solidFill>
            <a:ln>
              <a:solidFill>
                <a:srgbClr val="99FC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7037243" y="2205334"/>
              <a:ext cx="325336" cy="325336"/>
            </a:xfrm>
            <a:prstGeom prst="ellipse">
              <a:avLst/>
            </a:prstGeom>
            <a:solidFill>
              <a:srgbClr val="FCE601"/>
            </a:solidFill>
            <a:ln>
              <a:solidFill>
                <a:srgbClr val="99FC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0178391" y="-1878577"/>
            <a:ext cx="3080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5050"/>
                </a:solidFill>
                <a:latin typeface="Dopestyle " pitchFamily="2" charset="0"/>
              </a:rPr>
              <a:t>Rollercoaster</a:t>
            </a:r>
            <a:endParaRPr lang="ko-KR" altLang="en-US" sz="4000" dirty="0">
              <a:solidFill>
                <a:srgbClr val="FF5050"/>
              </a:solidFill>
              <a:latin typeface="Dopestyle " pitchFamily="2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35737" y="4369441"/>
            <a:ext cx="1175829" cy="1087119"/>
            <a:chOff x="1532487" y="1849388"/>
            <a:chExt cx="2005456" cy="185415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17" name="이등변 삼각형 16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양쪽 모서리가 둥근 사각형 21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양쪽 모서리가 둥근 사각형 25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6678665" y="3211323"/>
            <a:ext cx="2095347" cy="2239760"/>
            <a:chOff x="6310163" y="2861799"/>
            <a:chExt cx="2431458" cy="2599036"/>
          </a:xfrm>
        </p:grpSpPr>
        <p:sp>
          <p:nvSpPr>
            <p:cNvPr id="3" name="순서도: 저장 데이터 2"/>
            <p:cNvSpPr/>
            <p:nvPr/>
          </p:nvSpPr>
          <p:spPr>
            <a:xfrm rot="5400000">
              <a:off x="7308035" y="3832307"/>
              <a:ext cx="347595" cy="1574672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310163" y="3335705"/>
              <a:ext cx="681416" cy="2125130"/>
              <a:chOff x="5700397" y="-2338085"/>
              <a:chExt cx="1843234" cy="5748488"/>
            </a:xfrm>
          </p:grpSpPr>
          <p:grpSp>
            <p:nvGrpSpPr>
              <p:cNvPr id="287" name="그룹 286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288" name="그룹 287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290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" name="양쪽 모서리가 둥근 사각형 290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89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" name="양쪽 모서리가 둥근 사각형 4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양쪽 모서리가 둥근 사각형 136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양쪽 모서리가 둥근 사각형 137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모서리가 둥근 직사각형 6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모서리가 둥근 직사각형 140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모서리가 둥근 직사각형 141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" name="그룹 151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153" name="모서리가 둥근 직사각형 152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8" name="그룹 157"/>
            <p:cNvGrpSpPr/>
            <p:nvPr/>
          </p:nvGrpSpPr>
          <p:grpSpPr>
            <a:xfrm>
              <a:off x="8060205" y="3335705"/>
              <a:ext cx="681416" cy="2125130"/>
              <a:chOff x="5700397" y="-2338085"/>
              <a:chExt cx="1843234" cy="5748488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190" name="그룹 189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192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" name="양쪽 모서리가 둥근 사각형 192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1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9" name="그룹 168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186" name="양쪽 모서리가 둥근 사각형 185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양쪽 모서리가 둥근 사각형 186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양쪽 모서리가 둥근 사각형 187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0" name="모서리가 둥근 직사각형 169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모서리가 둥근 직사각형 170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모서리가 둥근 직사각형 171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모서리가 둥근 직사각형 172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모서리가 둥근 직사각형 173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모서리가 둥근 직사각형 174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6" name="그룹 175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182" name="모서리가 둥근 직사각형 181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모서리가 둥근 직사각형 182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모서리가 둥근 직사각형 183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모서리가 둥근 직사각형 184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7" name="그룹 176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178" name="모서리가 둥근 직사각형 17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모서리가 둥근 직사각형 17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모서리가 둥근 직사각형 17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모서리가 둥근 직사각형 18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" name="이중 물결 13"/>
            <p:cNvSpPr/>
            <p:nvPr/>
          </p:nvSpPr>
          <p:spPr>
            <a:xfrm>
              <a:off x="6650872" y="2861799"/>
              <a:ext cx="523847" cy="224773"/>
            </a:xfrm>
            <a:custGeom>
              <a:avLst/>
              <a:gdLst>
                <a:gd name="connsiteX0" fmla="*/ 0 w 686345"/>
                <a:gd name="connsiteY0" fmla="*/ 18493 h 295895"/>
                <a:gd name="connsiteX1" fmla="*/ 343173 w 686345"/>
                <a:gd name="connsiteY1" fmla="*/ 18493 h 295895"/>
                <a:gd name="connsiteX2" fmla="*/ 686345 w 686345"/>
                <a:gd name="connsiteY2" fmla="*/ 18493 h 295895"/>
                <a:gd name="connsiteX3" fmla="*/ 686345 w 686345"/>
                <a:gd name="connsiteY3" fmla="*/ 277402 h 295895"/>
                <a:gd name="connsiteX4" fmla="*/ 343173 w 686345"/>
                <a:gd name="connsiteY4" fmla="*/ 277402 h 295895"/>
                <a:gd name="connsiteX5" fmla="*/ 0 w 686345"/>
                <a:gd name="connsiteY5" fmla="*/ 277402 h 295895"/>
                <a:gd name="connsiteX6" fmla="*/ 0 w 686345"/>
                <a:gd name="connsiteY6" fmla="*/ 18493 h 295895"/>
                <a:gd name="connsiteX0" fmla="*/ 0 w 686345"/>
                <a:gd name="connsiteY0" fmla="*/ 17795 h 294498"/>
                <a:gd name="connsiteX1" fmla="*/ 343173 w 686345"/>
                <a:gd name="connsiteY1" fmla="*/ 17795 h 294498"/>
                <a:gd name="connsiteX2" fmla="*/ 686345 w 686345"/>
                <a:gd name="connsiteY2" fmla="*/ 17795 h 294498"/>
                <a:gd name="connsiteX3" fmla="*/ 567283 w 686345"/>
                <a:gd name="connsiteY3" fmla="*/ 214792 h 294498"/>
                <a:gd name="connsiteX4" fmla="*/ 343173 w 686345"/>
                <a:gd name="connsiteY4" fmla="*/ 276704 h 294498"/>
                <a:gd name="connsiteX5" fmla="*/ 0 w 686345"/>
                <a:gd name="connsiteY5" fmla="*/ 276704 h 294498"/>
                <a:gd name="connsiteX6" fmla="*/ 0 w 686345"/>
                <a:gd name="connsiteY6" fmla="*/ 17795 h 294498"/>
                <a:gd name="connsiteX0" fmla="*/ 0 w 686345"/>
                <a:gd name="connsiteY0" fmla="*/ 17795 h 294498"/>
                <a:gd name="connsiteX1" fmla="*/ 343173 w 686345"/>
                <a:gd name="connsiteY1" fmla="*/ 17795 h 294498"/>
                <a:gd name="connsiteX2" fmla="*/ 686345 w 686345"/>
                <a:gd name="connsiteY2" fmla="*/ 17795 h 294498"/>
                <a:gd name="connsiteX3" fmla="*/ 567283 w 686345"/>
                <a:gd name="connsiteY3" fmla="*/ 214792 h 294498"/>
                <a:gd name="connsiteX4" fmla="*/ 343173 w 686345"/>
                <a:gd name="connsiteY4" fmla="*/ 276704 h 294498"/>
                <a:gd name="connsiteX5" fmla="*/ 0 w 686345"/>
                <a:gd name="connsiteY5" fmla="*/ 276704 h 294498"/>
                <a:gd name="connsiteX6" fmla="*/ 0 w 686345"/>
                <a:gd name="connsiteY6" fmla="*/ 17795 h 29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345" h="294498">
                  <a:moveTo>
                    <a:pt x="0" y="17795"/>
                  </a:moveTo>
                  <a:cubicBezTo>
                    <a:pt x="114391" y="-43849"/>
                    <a:pt x="228782" y="79440"/>
                    <a:pt x="343173" y="17795"/>
                  </a:cubicBezTo>
                  <a:cubicBezTo>
                    <a:pt x="457563" y="-43849"/>
                    <a:pt x="571954" y="79440"/>
                    <a:pt x="686345" y="17795"/>
                  </a:cubicBezTo>
                  <a:cubicBezTo>
                    <a:pt x="686345" y="104098"/>
                    <a:pt x="681674" y="153148"/>
                    <a:pt x="567283" y="214792"/>
                  </a:cubicBezTo>
                  <a:cubicBezTo>
                    <a:pt x="452892" y="276436"/>
                    <a:pt x="457563" y="215059"/>
                    <a:pt x="343173" y="276704"/>
                  </a:cubicBezTo>
                  <a:cubicBezTo>
                    <a:pt x="228782" y="338348"/>
                    <a:pt x="114391" y="215059"/>
                    <a:pt x="0" y="276704"/>
                  </a:cubicBezTo>
                  <a:lnTo>
                    <a:pt x="0" y="17795"/>
                  </a:lnTo>
                  <a:close/>
                </a:path>
              </a:pathLst>
            </a:cu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>
              <a:off x="6630937" y="2866762"/>
              <a:ext cx="34895" cy="49463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630727" y="4782897"/>
            <a:ext cx="378704" cy="677781"/>
            <a:chOff x="3942340" y="2065700"/>
            <a:chExt cx="575770" cy="1030476"/>
          </a:xfrm>
        </p:grpSpPr>
        <p:sp>
          <p:nvSpPr>
            <p:cNvPr id="55" name="양쪽 모서리가 둥근 사각형 54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양쪽 모서리가 둥근 사각형 246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타원 2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타원 2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타원 2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타원 2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타원 2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타원 2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타원 2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타원 2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2" name="그룹 281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292" name="타원 29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타원 29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타원 29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타원 29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타원 29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298" name="타원 29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타원 29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타원 29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3" name="그룹 332"/>
          <p:cNvGrpSpPr/>
          <p:nvPr/>
        </p:nvGrpSpPr>
        <p:grpSpPr>
          <a:xfrm>
            <a:off x="4460314" y="4782897"/>
            <a:ext cx="378704" cy="677781"/>
            <a:chOff x="3942340" y="2065700"/>
            <a:chExt cx="575770" cy="1030476"/>
          </a:xfrm>
        </p:grpSpPr>
        <p:sp>
          <p:nvSpPr>
            <p:cNvPr id="334" name="양쪽 모서리가 둥근 사각형 333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양쪽 모서리가 둥근 사각형 334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양쪽 모서리가 둥근 사각형 335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7" name="그룹 336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57" name="타원 35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타원 35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타원 35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타원 35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타원 36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8" name="그룹 337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52" name="타원 35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타원 35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타원 35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타원 35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타원 35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9" name="그룹 338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47" name="타원 34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타원 3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타원 3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타원 3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타원 3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42" name="타원 34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타원 34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타원 34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타원 34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타원 34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1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728035" y="1888287"/>
            <a:ext cx="355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5050"/>
                </a:solidFill>
                <a:latin typeface="American Captain" pitchFamily="2" charset="0"/>
              </a:rPr>
              <a:t>Movie !</a:t>
            </a:r>
          </a:p>
        </p:txBody>
      </p:sp>
      <p:sp>
        <p:nvSpPr>
          <p:cNvPr id="258" name="TextBox 257"/>
          <p:cNvSpPr txBox="1"/>
          <p:nvPr/>
        </p:nvSpPr>
        <p:spPr>
          <a:xfrm rot="21289880">
            <a:off x="5463175" y="1315640"/>
            <a:ext cx="2364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Let’s go</a:t>
            </a:r>
          </a:p>
        </p:txBody>
      </p:sp>
      <p:grpSp>
        <p:nvGrpSpPr>
          <p:cNvPr id="312" name="그룹 311"/>
          <p:cNvGrpSpPr/>
          <p:nvPr/>
        </p:nvGrpSpPr>
        <p:grpSpPr>
          <a:xfrm>
            <a:off x="6498458" y="4782897"/>
            <a:ext cx="378704" cy="677781"/>
            <a:chOff x="3942340" y="2065700"/>
            <a:chExt cx="575770" cy="1030476"/>
          </a:xfrm>
        </p:grpSpPr>
        <p:sp>
          <p:nvSpPr>
            <p:cNvPr id="313" name="양쪽 모서리가 둥근 사각형 312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양쪽 모서리가 둥근 사각형 313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양쪽 모서리가 둥근 사각형 314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6" name="그룹 31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69" name="타원 36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타원 36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1" name="타원 37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2" name="타원 37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타원 373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7" name="그룹 316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31" name="타원 33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타원 33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타원 3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타원 3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타원 36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8" name="그룹 317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26" name="타원 32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타원 32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타원 32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타원 32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9" name="그룹 318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21" name="타원 32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타원 32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0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5" name="그룹 374"/>
          <p:cNvGrpSpPr/>
          <p:nvPr/>
        </p:nvGrpSpPr>
        <p:grpSpPr>
          <a:xfrm>
            <a:off x="8643947" y="4782897"/>
            <a:ext cx="378704" cy="677781"/>
            <a:chOff x="3942340" y="2065700"/>
            <a:chExt cx="575770" cy="1030476"/>
          </a:xfrm>
        </p:grpSpPr>
        <p:sp>
          <p:nvSpPr>
            <p:cNvPr id="376" name="양쪽 모서리가 둥근 사각형 375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양쪽 모서리가 둥근 사각형 376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양쪽 모서리가 둥근 사각형 377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9" name="그룹 378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99" name="타원 39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타원 39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타원 40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타원 40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타원 402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0" name="그룹 379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94" name="타원 39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타원 394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타원 395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타원 396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타원 39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1" name="그룹 380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89" name="타원 38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0" name="타원 38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1" name="타원 39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타원 39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타원 392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2" name="그룹 381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84" name="타원 38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5" name="타원 384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6" name="타원 385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7" name="타원 386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8" name="타원 38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3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96386" y="2424925"/>
            <a:ext cx="2108458" cy="3037836"/>
            <a:chOff x="196386" y="2424925"/>
            <a:chExt cx="2108458" cy="3037836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2" name="그룹 41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98" name="그룹 9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99" name="양쪽 모서리가 둥근 사각형 98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양쪽 모서리가 둥근 사각형 99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7" name="타원 96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양쪽 모서리가 둥근 사각형 10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8" name="포인트가 6개인 별 6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40" name="그룹 439"/>
          <p:cNvGrpSpPr/>
          <p:nvPr/>
        </p:nvGrpSpPr>
        <p:grpSpPr>
          <a:xfrm>
            <a:off x="3235737" y="4370083"/>
            <a:ext cx="1175829" cy="1087119"/>
            <a:chOff x="1532487" y="1849388"/>
            <a:chExt cx="2005456" cy="1854156"/>
          </a:xfrm>
        </p:grpSpPr>
        <p:sp>
          <p:nvSpPr>
            <p:cNvPr id="441" name="양쪽 모서리가 둥근 사각형 44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4" name="그룹 44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57" name="직사각형 45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5" name="그룹 44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46" name="이등변 삼각형 44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이등변 삼각형 446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이등변 삼각형 44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이등변 삼각형 44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양쪽 모서리가 둥근 사각형 44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1" name="양쪽 모서리가 둥근 사각형 45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양쪽 모서리가 둥근 사각형 45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양쪽 모서리가 둥근 사각형 45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양쪽 모서리가 둥근 사각형 45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양쪽 모서리가 둥근 사각형 45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양쪽 모서리가 둥근 사각형 45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8235892" y="782811"/>
            <a:ext cx="627753" cy="966521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10943211" y="2076566"/>
            <a:ext cx="851491" cy="269773"/>
            <a:chOff x="6372200" y="-1172362"/>
            <a:chExt cx="851491" cy="269773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>
              <a:off x="6538446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6" name="그룹 485"/>
          <p:cNvGrpSpPr/>
          <p:nvPr/>
        </p:nvGrpSpPr>
        <p:grpSpPr>
          <a:xfrm rot="10800000">
            <a:off x="9986900" y="1263112"/>
            <a:ext cx="851491" cy="332135"/>
            <a:chOff x="6372200" y="-1172362"/>
            <a:chExt cx="851491" cy="332135"/>
          </a:xfrm>
        </p:grpSpPr>
        <p:sp>
          <p:nvSpPr>
            <p:cNvPr id="487" name="모서리가 둥근 직사각형 486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모서리가 둥근 직사각형 487"/>
            <p:cNvSpPr/>
            <p:nvPr/>
          </p:nvSpPr>
          <p:spPr>
            <a:xfrm>
              <a:off x="6474910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모서리가 둥근 직사각형 488"/>
            <p:cNvSpPr/>
            <p:nvPr/>
          </p:nvSpPr>
          <p:spPr>
            <a:xfrm>
              <a:off x="6594862" y="-964949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992515" y="2424923"/>
            <a:ext cx="516190" cy="516190"/>
            <a:chOff x="1146479" y="2577325"/>
            <a:chExt cx="516190" cy="516190"/>
          </a:xfrm>
        </p:grpSpPr>
        <p:sp>
          <p:nvSpPr>
            <p:cNvPr id="502" name="타원 501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포인트가 6개인 별 502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타원 503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3758537" y="1579583"/>
            <a:ext cx="281595" cy="2286012"/>
            <a:chOff x="3758537" y="1579583"/>
            <a:chExt cx="281595" cy="2286012"/>
          </a:xfrm>
        </p:grpSpPr>
        <p:sp>
          <p:nvSpPr>
            <p:cNvPr id="105" name="직사각형 104"/>
            <p:cNvSpPr/>
            <p:nvPr/>
          </p:nvSpPr>
          <p:spPr>
            <a:xfrm>
              <a:off x="3758537" y="1749333"/>
              <a:ext cx="281595" cy="2116262"/>
            </a:xfrm>
            <a:custGeom>
              <a:avLst/>
              <a:gdLst>
                <a:gd name="connsiteX0" fmla="*/ 0 w 281595"/>
                <a:gd name="connsiteY0" fmla="*/ 0 h 2116262"/>
                <a:gd name="connsiteX1" fmla="*/ 281595 w 281595"/>
                <a:gd name="connsiteY1" fmla="*/ 0 h 2116262"/>
                <a:gd name="connsiteX2" fmla="*/ 281595 w 281595"/>
                <a:gd name="connsiteY2" fmla="*/ 2116262 h 2116262"/>
                <a:gd name="connsiteX3" fmla="*/ 0 w 281595"/>
                <a:gd name="connsiteY3" fmla="*/ 2116262 h 2116262"/>
                <a:gd name="connsiteX4" fmla="*/ 0 w 281595"/>
                <a:gd name="connsiteY4" fmla="*/ 0 h 2116262"/>
                <a:gd name="connsiteX0" fmla="*/ 0 w 281595"/>
                <a:gd name="connsiteY0" fmla="*/ 0 h 2116804"/>
                <a:gd name="connsiteX1" fmla="*/ 281595 w 281595"/>
                <a:gd name="connsiteY1" fmla="*/ 0 h 2116804"/>
                <a:gd name="connsiteX2" fmla="*/ 281595 w 281595"/>
                <a:gd name="connsiteY2" fmla="*/ 2116262 h 2116804"/>
                <a:gd name="connsiteX3" fmla="*/ 155354 w 281595"/>
                <a:gd name="connsiteY3" fmla="*/ 2116804 h 2116804"/>
                <a:gd name="connsiteX4" fmla="*/ 0 w 281595"/>
                <a:gd name="connsiteY4" fmla="*/ 2116262 h 2116804"/>
                <a:gd name="connsiteX5" fmla="*/ 0 w 281595"/>
                <a:gd name="connsiteY5" fmla="*/ 0 h 2116804"/>
                <a:gd name="connsiteX0" fmla="*/ 0 w 281595"/>
                <a:gd name="connsiteY0" fmla="*/ 0 h 2116262"/>
                <a:gd name="connsiteX1" fmla="*/ 281595 w 281595"/>
                <a:gd name="connsiteY1" fmla="*/ 0 h 2116262"/>
                <a:gd name="connsiteX2" fmla="*/ 281595 w 281595"/>
                <a:gd name="connsiteY2" fmla="*/ 2116262 h 2116262"/>
                <a:gd name="connsiteX3" fmla="*/ 138685 w 281595"/>
                <a:gd name="connsiteY3" fmla="*/ 1990598 h 2116262"/>
                <a:gd name="connsiteX4" fmla="*/ 0 w 281595"/>
                <a:gd name="connsiteY4" fmla="*/ 2116262 h 2116262"/>
                <a:gd name="connsiteX5" fmla="*/ 0 w 281595"/>
                <a:gd name="connsiteY5" fmla="*/ 0 h 211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595" h="2116262">
                  <a:moveTo>
                    <a:pt x="0" y="0"/>
                  </a:moveTo>
                  <a:lnTo>
                    <a:pt x="281595" y="0"/>
                  </a:lnTo>
                  <a:lnTo>
                    <a:pt x="281595" y="2116262"/>
                  </a:lnTo>
                  <a:lnTo>
                    <a:pt x="138685" y="1990598"/>
                  </a:lnTo>
                  <a:lnTo>
                    <a:pt x="0" y="2116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B1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1600" spc="3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CONTENTS</a:t>
              </a:r>
              <a:endParaRPr lang="ko-KR" altLang="en-US" sz="1600" spc="3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995936" y="1579583"/>
              <a:ext cx="18000" cy="1800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3786888" y="1579583"/>
              <a:ext cx="18000" cy="1800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475756" y="378471"/>
            <a:ext cx="847160" cy="1304331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0" name="직사각형 109"/>
          <p:cNvSpPr/>
          <p:nvPr/>
        </p:nvSpPr>
        <p:spPr>
          <a:xfrm>
            <a:off x="5043708" y="-5898849"/>
            <a:ext cx="4123385" cy="5556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4968208" y="-526876"/>
            <a:ext cx="147532" cy="6120680"/>
            <a:chOff x="5797119" y="1774998"/>
            <a:chExt cx="144016" cy="3688348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5797119" y="1774998"/>
              <a:ext cx="144016" cy="368834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양쪽 모서리가 둥근 사각형 271"/>
            <p:cNvSpPr/>
            <p:nvPr/>
          </p:nvSpPr>
          <p:spPr>
            <a:xfrm>
              <a:off x="5846150" y="1818513"/>
              <a:ext cx="46973" cy="362149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6" name="그룹 285"/>
          <p:cNvGrpSpPr/>
          <p:nvPr/>
        </p:nvGrpSpPr>
        <p:grpSpPr>
          <a:xfrm>
            <a:off x="4586805" y="-341977"/>
            <a:ext cx="921543" cy="255882"/>
            <a:chOff x="4094263" y="2713995"/>
            <a:chExt cx="921543" cy="255882"/>
          </a:xfrm>
        </p:grpSpPr>
        <p:sp>
          <p:nvSpPr>
            <p:cNvPr id="302" name="모서리가 둥근 직사각형 301"/>
            <p:cNvSpPr/>
            <p:nvPr/>
          </p:nvSpPr>
          <p:spPr>
            <a:xfrm>
              <a:off x="4094263" y="2713995"/>
              <a:ext cx="921543" cy="195060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양쪽 모서리가 둥근 사각형 302"/>
            <p:cNvSpPr/>
            <p:nvPr/>
          </p:nvSpPr>
          <p:spPr>
            <a:xfrm rot="10800000">
              <a:off x="4183476" y="2909054"/>
              <a:ext cx="743117" cy="608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4" name="그룹 303"/>
            <p:cNvGrpSpPr/>
            <p:nvPr/>
          </p:nvGrpSpPr>
          <p:grpSpPr>
            <a:xfrm>
              <a:off x="4178210" y="2765053"/>
              <a:ext cx="753648" cy="92943"/>
              <a:chOff x="4174815" y="2740508"/>
              <a:chExt cx="753648" cy="136449"/>
            </a:xfrm>
          </p:grpSpPr>
          <p:sp>
            <p:nvSpPr>
              <p:cNvPr id="306" name="모서리가 둥근 직사각형 305"/>
              <p:cNvSpPr/>
              <p:nvPr/>
            </p:nvSpPr>
            <p:spPr>
              <a:xfrm>
                <a:off x="417481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모서리가 둥근 직사각형 306"/>
              <p:cNvSpPr/>
              <p:nvPr/>
            </p:nvSpPr>
            <p:spPr>
              <a:xfrm>
                <a:off x="485645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모서리가 둥근 직사각형 307"/>
              <p:cNvSpPr/>
              <p:nvPr/>
            </p:nvSpPr>
            <p:spPr>
              <a:xfrm>
                <a:off x="4720127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모서리가 둥근 직사각형 308"/>
              <p:cNvSpPr/>
              <p:nvPr/>
            </p:nvSpPr>
            <p:spPr>
              <a:xfrm>
                <a:off x="4583799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모서리가 둥근 직사각형 309"/>
              <p:cNvSpPr/>
              <p:nvPr/>
            </p:nvSpPr>
            <p:spPr>
              <a:xfrm>
                <a:off x="4447471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모서리가 둥근 직사각형 310"/>
              <p:cNvSpPr/>
              <p:nvPr/>
            </p:nvSpPr>
            <p:spPr>
              <a:xfrm>
                <a:off x="4311143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2" name="직사각형 36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>
            <a:off x="5681210" y="1829766"/>
            <a:ext cx="2825780" cy="298825"/>
            <a:chOff x="9442809" y="1759583"/>
            <a:chExt cx="2825780" cy="298825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9442809" y="1759583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개요</a:t>
              </a:r>
              <a:endParaRPr lang="ko-KR" altLang="en-US" sz="11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9489379" y="1813970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1</a:t>
              </a:r>
              <a:endParaRPr lang="ko-KR" altLang="en-US" sz="12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5681210" y="2229584"/>
            <a:ext cx="2825780" cy="298825"/>
            <a:chOff x="9442809" y="2159401"/>
            <a:chExt cx="2825780" cy="298825"/>
          </a:xfrm>
        </p:grpSpPr>
        <p:sp>
          <p:nvSpPr>
            <p:cNvPr id="510" name="모서리가 둥근 직사각형 509"/>
            <p:cNvSpPr/>
            <p:nvPr/>
          </p:nvSpPr>
          <p:spPr>
            <a:xfrm>
              <a:off x="9442809" y="2159401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Open Sans Extrabold" panose="020B0906030804020204" pitchFamily="34" charset="0"/>
                </a:rPr>
                <a:t>개발 과정</a:t>
              </a:r>
              <a:endParaRPr lang="ko-KR" altLang="en-US" sz="11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Bold" pitchFamily="50" charset="-127"/>
                <a:ea typeface="나눔스퀘어 Bold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523" name="타원 522"/>
            <p:cNvSpPr/>
            <p:nvPr/>
          </p:nvSpPr>
          <p:spPr>
            <a:xfrm>
              <a:off x="9489379" y="2213788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</a:t>
              </a:r>
              <a:endParaRPr lang="ko-KR" altLang="en-US" sz="12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5681210" y="2629402"/>
            <a:ext cx="2825780" cy="298825"/>
            <a:chOff x="9442809" y="2559219"/>
            <a:chExt cx="2825780" cy="298825"/>
          </a:xfrm>
        </p:grpSpPr>
        <p:sp>
          <p:nvSpPr>
            <p:cNvPr id="511" name="모서리가 둥근 직사각형 510"/>
            <p:cNvSpPr/>
            <p:nvPr/>
          </p:nvSpPr>
          <p:spPr>
            <a:xfrm>
              <a:off x="9442809" y="2559219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화면 구현</a:t>
              </a:r>
              <a:endParaRPr lang="ko-KR" altLang="en-US" sz="11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524" name="타원 523"/>
            <p:cNvSpPr/>
            <p:nvPr/>
          </p:nvSpPr>
          <p:spPr>
            <a:xfrm>
              <a:off x="9489379" y="2613606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3</a:t>
              </a:r>
              <a:endParaRPr lang="ko-KR" altLang="en-US" sz="12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681210" y="3029220"/>
            <a:ext cx="2825780" cy="298825"/>
            <a:chOff x="9442809" y="2959037"/>
            <a:chExt cx="2825780" cy="298825"/>
          </a:xfrm>
        </p:grpSpPr>
        <p:sp>
          <p:nvSpPr>
            <p:cNvPr id="512" name="모서리가 둥근 직사각형 511"/>
            <p:cNvSpPr/>
            <p:nvPr/>
          </p:nvSpPr>
          <p:spPr>
            <a:xfrm>
              <a:off x="9442809" y="2959037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결론 및 개선방향</a:t>
              </a:r>
              <a:endParaRPr lang="ko-KR" altLang="en-US" sz="11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525" name="타원 524"/>
            <p:cNvSpPr/>
            <p:nvPr/>
          </p:nvSpPr>
          <p:spPr>
            <a:xfrm>
              <a:off x="9489379" y="3013424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4</a:t>
              </a:r>
              <a:endParaRPr lang="ko-KR" altLang="en-US" sz="12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5681210" y="3437434"/>
            <a:ext cx="2825780" cy="298825"/>
            <a:chOff x="9442809" y="3358855"/>
            <a:chExt cx="2825780" cy="298825"/>
          </a:xfrm>
        </p:grpSpPr>
        <p:sp>
          <p:nvSpPr>
            <p:cNvPr id="513" name="모서리가 둥근 직사각형 512"/>
            <p:cNvSpPr/>
            <p:nvPr/>
          </p:nvSpPr>
          <p:spPr>
            <a:xfrm>
              <a:off x="9442809" y="3358855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1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Q&amp;A</a:t>
              </a:r>
              <a:endParaRPr lang="ko-KR" altLang="en-US" sz="11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526" name="타원 525"/>
            <p:cNvSpPr/>
            <p:nvPr/>
          </p:nvSpPr>
          <p:spPr>
            <a:xfrm>
              <a:off x="9489379" y="3413242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5</a:t>
              </a:r>
              <a:endParaRPr lang="ko-KR" altLang="en-US" sz="12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671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7 2.22222E-6 L 2.77778E-7 0.9783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2000" accel="18000" decel="82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1.11111E-6 C 5E-6 1.11111E-6 -0.00087 0.1 -0.0007 0.10139 C -0.02136 0.09333 -0.02153 0.00305 5E-6 1.11111E-6 Z " pathEditMode="relative" rAng="-130181" ptsTypes="fff">
                                      <p:cBhvr>
                                        <p:cTn id="18" dur="2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" y="511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8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5.55556E-7 3.33333E-6 L -5.55556E-7 1.03055 " pathEditMode="relative" rAng="0" ptsTypes="AA">
                                      <p:cBhvr>
                                        <p:cTn id="35" dur="2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52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2" presetClass="emph" presetSubtype="0" repeatCount="indefinite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120000">
                                      <p:cBhvr>
                                        <p:cTn id="57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289E-7 C 4.16667E-6 -0.00028 0.00086 -0.07419 0.00086 -0.07419 C 0.00972 -0.06863 0.0085 -0.00306 4.16667E-6 -4.0289E-7 Z " pathEditMode="relative" rAng="0" ptsTypes="fff">
                                      <p:cBhvr>
                                        <p:cTn id="63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372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195 L -1.18056 -0.00195 " pathEditMode="relative" rAng="0" ptsTypes="AA">
                                      <p:cBhvr>
                                        <p:cTn id="65" dur="98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45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9.55025E-7 L -1.40469 -9.55025E-7 " pathEditMode="relative" rAng="0" ptsTypes="AA">
                                      <p:cBhvr>
                                        <p:cTn id="67" dur="13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24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34 0 L -1.41841 0 " pathEditMode="relative" rAng="0" ptsTypes="AA">
                                      <p:cBhvr>
                                        <p:cTn id="69" dur="127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938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58" grpId="0"/>
      <p:bldP spid="258" grpId="1"/>
      <p:bldP spid="1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03" y="1363090"/>
            <a:ext cx="5666193" cy="34063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896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4716016" y="1232456"/>
            <a:ext cx="4267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리뷰에서 남긴 평점을 토대로 영화의 평점이 반영됨</a:t>
            </a:r>
            <a:endParaRPr lang="en-US" altLang="ko-KR" sz="1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0" y="1235884"/>
            <a:ext cx="3758348" cy="27411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854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방향의 모서리가 둥근 사각형 9"/>
          <p:cNvSpPr/>
          <p:nvPr/>
        </p:nvSpPr>
        <p:spPr>
          <a:xfrm>
            <a:off x="755576" y="1224763"/>
            <a:ext cx="7214399" cy="4084525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 Chart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951504" y="739927"/>
            <a:ext cx="426702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</a:t>
            </a:r>
            <a:r>
              <a:rPr lang="ko-KR" altLang="en-US" sz="20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플로우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차트</a:t>
            </a:r>
            <a:endParaRPr lang="en-US" altLang="ko-KR" sz="1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538044" y="1326288"/>
            <a:ext cx="967766" cy="3349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접속</a:t>
            </a:r>
            <a:endParaRPr lang="ko-KR" altLang="en-US" sz="1200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2538044" y="1947979"/>
            <a:ext cx="967766" cy="31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회원가입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2538044" y="2702597"/>
            <a:ext cx="967766" cy="31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로그인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538044" y="3365378"/>
            <a:ext cx="967766" cy="31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회원등급</a:t>
            </a:r>
            <a:endParaRPr lang="ko-KR" altLang="en-US" sz="1200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538044" y="4101298"/>
            <a:ext cx="967766" cy="31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회원이용</a:t>
            </a:r>
            <a:endParaRPr lang="ko-KR" altLang="en-US" sz="1200" dirty="0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4665481" y="1292912"/>
            <a:ext cx="967766" cy="31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카테고리</a:t>
            </a:r>
            <a:endParaRPr lang="ko-KR" altLang="en-US" sz="1200" dirty="0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470878" y="1293805"/>
            <a:ext cx="967766" cy="31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영화</a:t>
            </a:r>
            <a:endParaRPr lang="ko-KR" altLang="en-US" sz="1200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5320924" y="4690221"/>
            <a:ext cx="967766" cy="4114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회원수정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504463" y="1868980"/>
            <a:ext cx="967766" cy="31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이벤트</a:t>
            </a:r>
            <a:endParaRPr lang="ko-KR" altLang="en-US" sz="12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6333303" y="2503579"/>
            <a:ext cx="967766" cy="31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랭킹</a:t>
            </a:r>
            <a:endParaRPr lang="ko-KR" altLang="en-US" sz="1200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071842" y="2504688"/>
            <a:ext cx="988105" cy="3540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영화뉴스</a:t>
            </a:r>
            <a:endParaRPr lang="ko-KR" altLang="en-US" sz="1200" dirty="0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520265" y="3694915"/>
            <a:ext cx="967766" cy="31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영화추가</a:t>
            </a:r>
            <a:endParaRPr lang="ko-KR" altLang="en-US" sz="1200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520265" y="4217786"/>
            <a:ext cx="967766" cy="31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영화삭제</a:t>
            </a:r>
            <a:endParaRPr lang="ko-KR" altLang="en-US" sz="1200" dirty="0"/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4803733" y="3801960"/>
            <a:ext cx="967766" cy="31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관리자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페이지</a:t>
            </a:r>
            <a:endParaRPr lang="ko-KR" altLang="en-US" sz="1100" dirty="0"/>
          </a:p>
        </p:txBody>
      </p:sp>
      <p:cxnSp>
        <p:nvCxnSpPr>
          <p:cNvPr id="119" name="직선 화살표 연결선 118"/>
          <p:cNvCxnSpPr>
            <a:stCxn id="101" idx="3"/>
          </p:cNvCxnSpPr>
          <p:nvPr/>
        </p:nvCxnSpPr>
        <p:spPr>
          <a:xfrm>
            <a:off x="3505810" y="1493781"/>
            <a:ext cx="1090544" cy="784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5722712" y="1470644"/>
            <a:ext cx="775029" cy="9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>
            <a:off x="5722712" y="1558261"/>
            <a:ext cx="740048" cy="4774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110" idx="2"/>
          </p:cNvCxnSpPr>
          <p:nvPr/>
        </p:nvCxnSpPr>
        <p:spPr>
          <a:xfrm flipH="1" flipV="1">
            <a:off x="5149364" y="1612218"/>
            <a:ext cx="416532" cy="8924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5320924" y="1689521"/>
            <a:ext cx="934457" cy="8140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5804807" y="3911646"/>
            <a:ext cx="699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>
            <a:off x="5480315" y="4174115"/>
            <a:ext cx="339942" cy="4778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endCxn id="117" idx="1"/>
          </p:cNvCxnSpPr>
          <p:nvPr/>
        </p:nvCxnSpPr>
        <p:spPr>
          <a:xfrm>
            <a:off x="5771499" y="4121266"/>
            <a:ext cx="748767" cy="2561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구부러진 연결선 126"/>
          <p:cNvCxnSpPr>
            <a:endCxn id="109" idx="3"/>
          </p:cNvCxnSpPr>
          <p:nvPr/>
        </p:nvCxnSpPr>
        <p:spPr>
          <a:xfrm rot="5400000">
            <a:off x="2999720" y="2249890"/>
            <a:ext cx="2517152" cy="150497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08" idx="3"/>
            <a:endCxn id="118" idx="1"/>
          </p:cNvCxnSpPr>
          <p:nvPr/>
        </p:nvCxnSpPr>
        <p:spPr>
          <a:xfrm>
            <a:off x="3505810" y="3525031"/>
            <a:ext cx="1297923" cy="4365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02" idx="0"/>
            <a:endCxn id="101" idx="2"/>
          </p:cNvCxnSpPr>
          <p:nvPr/>
        </p:nvCxnSpPr>
        <p:spPr>
          <a:xfrm flipV="1">
            <a:off x="3021927" y="1661273"/>
            <a:ext cx="0" cy="28670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07" idx="0"/>
            <a:endCxn id="102" idx="2"/>
          </p:cNvCxnSpPr>
          <p:nvPr/>
        </p:nvCxnSpPr>
        <p:spPr>
          <a:xfrm flipV="1">
            <a:off x="3021927" y="2267285"/>
            <a:ext cx="0" cy="43531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08" idx="0"/>
            <a:endCxn id="107" idx="2"/>
          </p:cNvCxnSpPr>
          <p:nvPr/>
        </p:nvCxnSpPr>
        <p:spPr>
          <a:xfrm flipV="1">
            <a:off x="3021927" y="3021903"/>
            <a:ext cx="0" cy="34347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09" idx="0"/>
            <a:endCxn id="108" idx="2"/>
          </p:cNvCxnSpPr>
          <p:nvPr/>
        </p:nvCxnSpPr>
        <p:spPr>
          <a:xfrm flipV="1">
            <a:off x="3021927" y="3684684"/>
            <a:ext cx="0" cy="41661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102" idx="3"/>
            <a:endCxn id="107" idx="3"/>
          </p:cNvCxnSpPr>
          <p:nvPr/>
        </p:nvCxnSpPr>
        <p:spPr>
          <a:xfrm>
            <a:off x="3505810" y="2107632"/>
            <a:ext cx="12700" cy="754618"/>
          </a:xfrm>
          <a:prstGeom prst="bentConnector3">
            <a:avLst>
              <a:gd name="adj1" fmla="val 1800000"/>
            </a:avLst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01" idx="1"/>
            <a:endCxn id="107" idx="1"/>
          </p:cNvCxnSpPr>
          <p:nvPr/>
        </p:nvCxnSpPr>
        <p:spPr>
          <a:xfrm rot="10800000" flipV="1">
            <a:off x="2538044" y="1493780"/>
            <a:ext cx="12700" cy="1368469"/>
          </a:xfrm>
          <a:prstGeom prst="bentConnector3">
            <a:avLst>
              <a:gd name="adj1" fmla="val 1800000"/>
            </a:avLst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모서리가 둥근 직사각형 134"/>
          <p:cNvSpPr/>
          <p:nvPr/>
        </p:nvSpPr>
        <p:spPr>
          <a:xfrm>
            <a:off x="979474" y="4000064"/>
            <a:ext cx="1150662" cy="3347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리뷰쓰기</a:t>
            </a:r>
            <a:endParaRPr lang="ko-KR" altLang="en-US" sz="1200" dirty="0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989788" y="4728574"/>
            <a:ext cx="1150662" cy="3347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선호장르선택</a:t>
            </a:r>
            <a:endParaRPr lang="ko-KR" altLang="en-US" sz="1200" dirty="0"/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2446596" y="4741700"/>
            <a:ext cx="1150662" cy="3347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즐겨찾기</a:t>
            </a:r>
            <a:endParaRPr lang="ko-KR" altLang="en-US" sz="12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910334" y="4741700"/>
            <a:ext cx="1150662" cy="3347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회원수정</a:t>
            </a:r>
            <a:endParaRPr lang="ko-KR" altLang="en-US" sz="1200" dirty="0"/>
          </a:p>
        </p:txBody>
      </p:sp>
      <p:cxnSp>
        <p:nvCxnSpPr>
          <p:cNvPr id="139" name="직선 화살표 연결선 138"/>
          <p:cNvCxnSpPr/>
          <p:nvPr/>
        </p:nvCxnSpPr>
        <p:spPr>
          <a:xfrm flipV="1">
            <a:off x="2136485" y="4361696"/>
            <a:ext cx="435203" cy="349056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stCxn id="137" idx="0"/>
            <a:endCxn id="109" idx="2"/>
          </p:cNvCxnSpPr>
          <p:nvPr/>
        </p:nvCxnSpPr>
        <p:spPr>
          <a:xfrm flipV="1">
            <a:off x="3021927" y="4420604"/>
            <a:ext cx="0" cy="321096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/>
          <p:nvPr/>
        </p:nvCxnSpPr>
        <p:spPr>
          <a:xfrm flipH="1" flipV="1">
            <a:off x="3632671" y="4343257"/>
            <a:ext cx="327667" cy="374786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109" idx="1"/>
          </p:cNvCxnSpPr>
          <p:nvPr/>
        </p:nvCxnSpPr>
        <p:spPr>
          <a:xfrm flipV="1">
            <a:off x="2142865" y="4260951"/>
            <a:ext cx="395179" cy="30416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2664152" y="2397528"/>
            <a:ext cx="48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accent3">
                    <a:lumMod val="50000"/>
                  </a:schemeClr>
                </a:solidFill>
              </a:rPr>
              <a:t>성공</a:t>
            </a:r>
            <a:endParaRPr lang="ko-KR" altLang="en-US" sz="1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 rot="10633930" flipV="1">
            <a:off x="3172166" y="3079516"/>
            <a:ext cx="5477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solidFill>
                  <a:schemeClr val="accent3">
                    <a:lumMod val="50000"/>
                  </a:schemeClr>
                </a:solidFill>
              </a:rPr>
              <a:t>성공</a:t>
            </a:r>
            <a:endParaRPr lang="ko-KR" altLang="en-US" sz="1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직사각형 144"/>
          <p:cNvSpPr/>
          <p:nvPr/>
        </p:nvSpPr>
        <p:spPr>
          <a:xfrm rot="10417011" flipV="1">
            <a:off x="4412716" y="2621162"/>
            <a:ext cx="547759" cy="22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실패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!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2312207" y="3676115"/>
            <a:ext cx="772810" cy="372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</a:rPr>
              <a:t>0:</a:t>
            </a:r>
            <a:r>
              <a:rPr lang="ko-KR" altLang="en-US" sz="1000" b="1" dirty="0" smtClean="0">
                <a:solidFill>
                  <a:schemeClr val="accent3">
                    <a:lumMod val="50000"/>
                  </a:schemeClr>
                </a:solidFill>
              </a:rPr>
              <a:t>관리자</a:t>
            </a:r>
            <a:endParaRPr lang="en-US" altLang="ko-KR" sz="10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</a:rPr>
              <a:t>2:</a:t>
            </a:r>
            <a:r>
              <a:rPr lang="ko-KR" altLang="en-US" sz="1000" b="1" dirty="0" smtClean="0">
                <a:solidFill>
                  <a:schemeClr val="accent3">
                    <a:lumMod val="50000"/>
                  </a:schemeClr>
                </a:solidFill>
              </a:rPr>
              <a:t>일반회원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124230" y="3821758"/>
            <a:ext cx="795257" cy="22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accent2"/>
                </a:solidFill>
              </a:rPr>
              <a:t>0:</a:t>
            </a:r>
            <a:r>
              <a:rPr lang="ko-KR" altLang="en-US" sz="1000" b="1" dirty="0">
                <a:solidFill>
                  <a:schemeClr val="accent2"/>
                </a:solidFill>
              </a:rPr>
              <a:t>관리자</a:t>
            </a:r>
            <a:endParaRPr lang="en-US" altLang="ko-KR" sz="1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87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0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812" y="109368"/>
            <a:ext cx="5465130" cy="698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/>
              </a:rPr>
              <a:t>Development Process</a:t>
            </a:r>
            <a:endParaRPr lang="en-US" altLang="ko-KR" sz="4000">
              <a:solidFill>
                <a:schemeClr val="bg1"/>
              </a:solidFill>
              <a:latin typeface="Dopestyle 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3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Flow Chart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>
                  <a:gd name="adj" fmla="val 16667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>
                  <a:gd name="adj" fmla="val 16667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>
                    <a:solidFill>
                      <a:srgbClr val="FF5050"/>
                    </a:solidFill>
                    <a:latin typeface="Open Sans Extrabold"/>
                    <a:ea typeface="Open Sans Extrabold"/>
                    <a:cs typeface="Open Sans Extrabold"/>
                  </a:rPr>
                  <a:t>2</a:t>
                </a:r>
                <a:endParaRPr lang="ko-KR" altLang="en-US">
                  <a:solidFill>
                    <a:srgbClr val="FF5050"/>
                  </a:solidFill>
                  <a:latin typeface="Open Sans Extrabold"/>
                  <a:cs typeface="Open Sans Extrabold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983432" y="710253"/>
            <a:ext cx="4087005" cy="526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900">
                <a:solidFill>
                  <a:srgbClr val="FF5050"/>
                </a:solidFill>
                <a:latin typeface="나눔스퀘어 Bold"/>
                <a:ea typeface="나눔스퀘어 Bold"/>
              </a:rPr>
              <a:t>개별 플로우 차트</a:t>
            </a:r>
            <a:r>
              <a:rPr lang="en-US" altLang="ko-KR" sz="1900">
                <a:solidFill>
                  <a:srgbClr val="FF5050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1900">
                <a:solidFill>
                  <a:srgbClr val="FF5050"/>
                </a:solidFill>
                <a:latin typeface="나눔스퀘어 Bold"/>
                <a:ea typeface="나눔스퀘어 Bold"/>
              </a:rPr>
              <a:t>회원가입</a:t>
            </a:r>
            <a:r>
              <a:rPr lang="en-US" altLang="ko-KR" sz="1900">
                <a:solidFill>
                  <a:srgbClr val="FF5050"/>
                </a:solidFill>
                <a:latin typeface="나눔스퀘어 Bold"/>
                <a:ea typeface="나눔스퀘어 Bold"/>
              </a:rPr>
              <a:t>)</a:t>
            </a:r>
          </a:p>
        </p:txBody>
      </p:sp>
      <p:sp>
        <p:nvSpPr>
          <p:cNvPr id="98" name="대각선 방향의 모서리가 둥근 사각형 97"/>
          <p:cNvSpPr/>
          <p:nvPr/>
        </p:nvSpPr>
        <p:spPr>
          <a:xfrm>
            <a:off x="767408" y="1268760"/>
            <a:ext cx="7214399" cy="408452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021976" y="1432621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접속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021976" y="2540264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회원가입</a:t>
            </a: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2021976" y="3220672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아이디</a:t>
            </a:r>
          </a:p>
          <a:p>
            <a:pPr algn="ctr">
              <a:defRPr lang="ko-KR" altLang="en-US"/>
            </a:pPr>
            <a:r>
              <a:rPr lang="ko-KR" altLang="en-US" sz="1200"/>
              <a:t>중복체크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2021976" y="1997136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메인화면</a:t>
            </a:r>
          </a:p>
        </p:txBody>
      </p:sp>
      <p:cxnSp>
        <p:nvCxnSpPr>
          <p:cNvPr id="108" name="직선 화살표 연결선 107"/>
          <p:cNvCxnSpPr>
            <a:stCxn id="100" idx="2"/>
            <a:endCxn id="107" idx="0"/>
          </p:cNvCxnSpPr>
          <p:nvPr/>
        </p:nvCxnSpPr>
        <p:spPr>
          <a:xfrm>
            <a:off x="2505859" y="1767606"/>
            <a:ext cx="0" cy="22953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7" idx="2"/>
            <a:endCxn id="101" idx="0"/>
          </p:cNvCxnSpPr>
          <p:nvPr/>
        </p:nvCxnSpPr>
        <p:spPr>
          <a:xfrm>
            <a:off x="2505859" y="2316442"/>
            <a:ext cx="0" cy="22382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3"/>
          <p:cNvCxnSpPr>
            <a:stCxn id="102" idx="3"/>
          </p:cNvCxnSpPr>
          <p:nvPr/>
        </p:nvCxnSpPr>
        <p:spPr>
          <a:xfrm flipH="1" flipV="1">
            <a:off x="2963824" y="2624473"/>
            <a:ext cx="25918" cy="755852"/>
          </a:xfrm>
          <a:prstGeom prst="curvedConnector4">
            <a:avLst>
              <a:gd name="adj1" fmla="val -670876"/>
              <a:gd name="adj2" fmla="val 8891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101" idx="2"/>
          </p:cNvCxnSpPr>
          <p:nvPr/>
        </p:nvCxnSpPr>
        <p:spPr>
          <a:xfrm>
            <a:off x="2505859" y="2859570"/>
            <a:ext cx="0" cy="36110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403648" y="3299304"/>
            <a:ext cx="483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실패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199849" y="2852936"/>
            <a:ext cx="483883" cy="2407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실패</a:t>
            </a: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21976" y="3789122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빈칸체크</a:t>
            </a:r>
          </a:p>
        </p:txBody>
      </p:sp>
      <p:cxnSp>
        <p:nvCxnSpPr>
          <p:cNvPr id="30" name="직선 화살표 연결선 29"/>
          <p:cNvCxnSpPr>
            <a:stCxn id="102" idx="2"/>
            <a:endCxn id="139" idx="0"/>
          </p:cNvCxnSpPr>
          <p:nvPr/>
        </p:nvCxnSpPr>
        <p:spPr>
          <a:xfrm>
            <a:off x="2505859" y="3539978"/>
            <a:ext cx="0" cy="24914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9" idx="1"/>
            <a:endCxn id="101" idx="1"/>
          </p:cNvCxnSpPr>
          <p:nvPr/>
        </p:nvCxnSpPr>
        <p:spPr>
          <a:xfrm rot="10800000">
            <a:off x="2021976" y="2699917"/>
            <a:ext cx="12700" cy="1248858"/>
          </a:xfrm>
          <a:prstGeom prst="bentConnector3">
            <a:avLst>
              <a:gd name="adj1" fmla="val 18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2021976" y="4382631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가입환영</a:t>
            </a:r>
          </a:p>
        </p:txBody>
      </p:sp>
      <p:cxnSp>
        <p:nvCxnSpPr>
          <p:cNvPr id="41" name="직선 화살표 연결선 40"/>
          <p:cNvCxnSpPr>
            <a:stCxn id="139" idx="2"/>
            <a:endCxn id="152" idx="0"/>
          </p:cNvCxnSpPr>
          <p:nvPr/>
        </p:nvCxnSpPr>
        <p:spPr>
          <a:xfrm>
            <a:off x="2505859" y="4108428"/>
            <a:ext cx="0" cy="27420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2038833" y="4136410"/>
            <a:ext cx="483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성공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932040" y="1489348"/>
            <a:ext cx="2448272" cy="3394970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3" name="타원 35"/>
          <p:cNvSpPr/>
          <p:nvPr/>
        </p:nvSpPr>
        <p:spPr>
          <a:xfrm>
            <a:off x="1847528" y="2366844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35" name="TextBox 834"/>
          <p:cNvSpPr txBox="1"/>
          <p:nvPr/>
        </p:nvSpPr>
        <p:spPr>
          <a:xfrm>
            <a:off x="4979876" y="1520788"/>
            <a:ext cx="234026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① 회원가입 화면 </a:t>
            </a:r>
            <a:r>
              <a:rPr lang="ko-KR" altLang="en-US" sz="1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접속</a:t>
            </a:r>
            <a:endParaRPr lang="en-US" altLang="ko-KR" sz="14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② 중복 체크 시 이미 등록된 아이디 일 경우 회원가입 </a:t>
            </a:r>
            <a:r>
              <a:rPr lang="ko-KR" altLang="en-US" sz="1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실패</a:t>
            </a:r>
            <a:endParaRPr lang="en-US" altLang="ko-KR" sz="14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③ 회원 정보 입력 시 </a:t>
            </a:r>
            <a:r>
              <a:rPr lang="ko-KR" altLang="en-US" sz="1400" dirty="0" err="1">
                <a:latin typeface="HY강M" panose="02030600000101010101" pitchFamily="18" charset="-127"/>
                <a:ea typeface="HY강M" panose="02030600000101010101" pitchFamily="18" charset="-127"/>
              </a:rPr>
              <a:t>공백란이</a:t>
            </a: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 있을 경우 회원가입 </a:t>
            </a:r>
            <a:r>
              <a:rPr lang="ko-KR" altLang="en-US" sz="1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실패</a:t>
            </a:r>
            <a:endParaRPr lang="en-US" altLang="ko-KR" sz="14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④ 아이디 비밀번호 및 기타 회원정보 입력 시 가입 성공 </a:t>
            </a:r>
            <a:endParaRPr lang="en-US" altLang="ko-KR" sz="14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836" name="타원 35"/>
          <p:cNvSpPr/>
          <p:nvPr/>
        </p:nvSpPr>
        <p:spPr>
          <a:xfrm>
            <a:off x="2999656" y="2654876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2</a:t>
            </a:r>
          </a:p>
        </p:txBody>
      </p:sp>
      <p:sp>
        <p:nvSpPr>
          <p:cNvPr id="837" name="타원 35"/>
          <p:cNvSpPr/>
          <p:nvPr/>
        </p:nvSpPr>
        <p:spPr>
          <a:xfrm>
            <a:off x="1631504" y="3122928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3</a:t>
            </a:r>
          </a:p>
        </p:txBody>
      </p:sp>
      <p:sp>
        <p:nvSpPr>
          <p:cNvPr id="838" name="타원 35"/>
          <p:cNvSpPr/>
          <p:nvPr/>
        </p:nvSpPr>
        <p:spPr>
          <a:xfrm>
            <a:off x="1791053" y="4239052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565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0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691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/>
              </a:rPr>
              <a:t>Development Process</a:t>
            </a:r>
            <a:endParaRPr lang="en-US" altLang="ko-KR" sz="4000">
              <a:solidFill>
                <a:schemeClr val="bg1"/>
              </a:solidFill>
              <a:latin typeface="Dopestyle 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3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Flow Chart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>
                  <a:gd name="adj" fmla="val 16667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>
                  <a:gd name="adj" fmla="val 16667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>
                    <a:solidFill>
                      <a:srgbClr val="FF5050"/>
                    </a:solidFill>
                    <a:latin typeface="Open Sans Extrabold"/>
                    <a:ea typeface="Open Sans Extrabold"/>
                    <a:cs typeface="Open Sans Extrabold"/>
                  </a:rPr>
                  <a:t>2</a:t>
                </a:r>
                <a:endParaRPr lang="ko-KR" altLang="en-US">
                  <a:solidFill>
                    <a:srgbClr val="FF5050"/>
                  </a:solidFill>
                  <a:latin typeface="Open Sans Extrabold"/>
                  <a:cs typeface="Open Sans Extrabold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964879" y="762432"/>
            <a:ext cx="4267025" cy="542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rgbClr val="FF5050"/>
                </a:solidFill>
                <a:latin typeface="나눔스퀘어 Bold"/>
                <a:ea typeface="나눔스퀘어 Bold"/>
              </a:rPr>
              <a:t>개별 플로우 차트</a:t>
            </a: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2000">
                <a:solidFill>
                  <a:srgbClr val="FF5050"/>
                </a:solidFill>
                <a:latin typeface="나눔스퀘어 Bold"/>
                <a:ea typeface="나눔스퀘어 Bold"/>
              </a:rPr>
              <a:t>로그인</a:t>
            </a: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)</a:t>
            </a:r>
            <a:endParaRPr lang="en-US" altLang="ko-KR" sz="1000">
              <a:solidFill>
                <a:srgbClr val="FF5050"/>
              </a:solidFill>
              <a:latin typeface="나눔스퀘어 Bold"/>
              <a:ea typeface="나눔스퀘어 Bold"/>
            </a:endParaRPr>
          </a:p>
        </p:txBody>
      </p:sp>
      <p:sp>
        <p:nvSpPr>
          <p:cNvPr id="98" name="대각선 방향의 모서리가 둥근 사각형 97"/>
          <p:cNvSpPr/>
          <p:nvPr/>
        </p:nvSpPr>
        <p:spPr>
          <a:xfrm>
            <a:off x="755576" y="1444740"/>
            <a:ext cx="7212632" cy="396852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021976" y="1442904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접속</a:t>
            </a: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2021976" y="2887374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로그인</a:t>
            </a: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2021976" y="3567782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회원등급</a:t>
            </a: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021976" y="2205578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메인화면</a:t>
            </a:r>
          </a:p>
        </p:txBody>
      </p:sp>
      <p:cxnSp>
        <p:nvCxnSpPr>
          <p:cNvPr id="10" name="직선 화살표 연결선 9"/>
          <p:cNvCxnSpPr>
            <a:stCxn id="147" idx="2"/>
            <a:endCxn id="152" idx="0"/>
          </p:cNvCxnSpPr>
          <p:nvPr/>
        </p:nvCxnSpPr>
        <p:spPr>
          <a:xfrm>
            <a:off x="2505859" y="1777889"/>
            <a:ext cx="0" cy="42768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52" idx="2"/>
            <a:endCxn id="148" idx="0"/>
          </p:cNvCxnSpPr>
          <p:nvPr/>
        </p:nvCxnSpPr>
        <p:spPr>
          <a:xfrm>
            <a:off x="2505859" y="2524884"/>
            <a:ext cx="0" cy="36249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48" idx="3"/>
            <a:endCxn id="152" idx="3"/>
          </p:cNvCxnSpPr>
          <p:nvPr/>
        </p:nvCxnSpPr>
        <p:spPr>
          <a:xfrm flipV="1">
            <a:off x="2989742" y="2365231"/>
            <a:ext cx="12700" cy="681796"/>
          </a:xfrm>
          <a:prstGeom prst="bentConnector3">
            <a:avLst>
              <a:gd name="adj1" fmla="val 18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48" idx="2"/>
          </p:cNvCxnSpPr>
          <p:nvPr/>
        </p:nvCxnSpPr>
        <p:spPr>
          <a:xfrm>
            <a:off x="2505859" y="3206680"/>
            <a:ext cx="0" cy="36110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모서리가 둥근 직사각형 159"/>
          <p:cNvSpPr/>
          <p:nvPr/>
        </p:nvSpPr>
        <p:spPr>
          <a:xfrm>
            <a:off x="1222584" y="4255681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일반회원</a:t>
            </a: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2886072" y="4255681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관리자</a:t>
            </a:r>
          </a:p>
        </p:txBody>
      </p:sp>
      <p:cxnSp>
        <p:nvCxnSpPr>
          <p:cNvPr id="18" name="직선 화살표 연결선 17"/>
          <p:cNvCxnSpPr>
            <a:stCxn id="149" idx="2"/>
            <a:endCxn id="160" idx="0"/>
          </p:cNvCxnSpPr>
          <p:nvPr/>
        </p:nvCxnSpPr>
        <p:spPr>
          <a:xfrm flipH="1">
            <a:off x="1706467" y="3887088"/>
            <a:ext cx="799392" cy="36859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49" idx="2"/>
            <a:endCxn id="161" idx="0"/>
          </p:cNvCxnSpPr>
          <p:nvPr/>
        </p:nvCxnSpPr>
        <p:spPr>
          <a:xfrm>
            <a:off x="2505859" y="3887088"/>
            <a:ext cx="864096" cy="36859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2106163" y="3246513"/>
            <a:ext cx="483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 b="1">
                <a:solidFill>
                  <a:schemeClr val="accent3">
                    <a:lumMod val="50000"/>
                  </a:schemeClr>
                </a:solidFill>
              </a:rPr>
              <a:t>성공</a:t>
            </a:r>
            <a:endParaRPr lang="ko-KR" altLang="en-US" sz="10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246112" y="2583018"/>
            <a:ext cx="483883" cy="2344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실패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1724905" y="3896633"/>
            <a:ext cx="483883" cy="23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 b="1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0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932010" y="3887088"/>
            <a:ext cx="483883" cy="23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 b="1">
                <a:solidFill>
                  <a:schemeClr val="accent3">
                    <a:lumMod val="50000"/>
                  </a:schemeClr>
                </a:solidFill>
              </a:rPr>
              <a:t>0</a:t>
            </a:r>
            <a:endParaRPr lang="ko-KR" altLang="en-US" sz="10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3" name="직사각형 48"/>
          <p:cNvSpPr/>
          <p:nvPr/>
        </p:nvSpPr>
        <p:spPr>
          <a:xfrm>
            <a:off x="4932040" y="1489348"/>
            <a:ext cx="2448272" cy="3394970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sz="1400" dirty="0" smtClean="0"/>
              <a:t>④ </a:t>
            </a:r>
            <a:r>
              <a:rPr lang="ko-KR" altLang="en-US" sz="1400" dirty="0"/>
              <a:t>아이디 비밀번호 및 기타 회원정보 입력 시 가입 성공</a:t>
            </a:r>
          </a:p>
        </p:txBody>
      </p:sp>
      <p:sp>
        <p:nvSpPr>
          <p:cNvPr id="834" name="TextBox 833"/>
          <p:cNvSpPr txBox="1"/>
          <p:nvPr/>
        </p:nvSpPr>
        <p:spPr>
          <a:xfrm>
            <a:off x="4979876" y="1520788"/>
            <a:ext cx="23402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① </a:t>
            </a:r>
            <a:r>
              <a:rPr lang="ko-KR" altLang="en-US" sz="1400" dirty="0" err="1">
                <a:latin typeface="HY강M" panose="02030600000101010101" pitchFamily="18" charset="-127"/>
                <a:ea typeface="HY강M" panose="02030600000101010101" pitchFamily="18" charset="-127"/>
              </a:rPr>
              <a:t>로그인페이지로</a:t>
            </a: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접속</a:t>
            </a:r>
            <a:endParaRPr lang="en-US" altLang="ko-KR" sz="14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②로그인 시도</a:t>
            </a:r>
          </a:p>
          <a:p>
            <a:pPr>
              <a:defRPr lang="ko-KR" altLang="en-US"/>
            </a:pPr>
            <a:r>
              <a:rPr lang="ko-KR" altLang="en-US" sz="14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실패시</a:t>
            </a:r>
            <a:r>
              <a:rPr lang="ko-KR" altLang="en-US" sz="1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400" dirty="0" err="1">
                <a:latin typeface="HY강M" panose="02030600000101010101" pitchFamily="18" charset="-127"/>
                <a:ea typeface="HY강M" panose="02030600000101010101" pitchFamily="18" charset="-127"/>
              </a:rPr>
              <a:t>메인화면</a:t>
            </a: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4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으로</a:t>
            </a:r>
            <a:r>
              <a:rPr lang="ko-KR" altLang="en-US" sz="1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이동</a:t>
            </a:r>
            <a:endParaRPr lang="en-US" altLang="ko-KR" sz="14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4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③</a:t>
            </a:r>
            <a:r>
              <a:rPr lang="ko-KR" altLang="en-US" sz="14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성공시</a:t>
            </a:r>
            <a:r>
              <a:rPr lang="ko-KR" altLang="en-US" sz="1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회원등급이</a:t>
            </a:r>
          </a:p>
          <a:p>
            <a:pPr>
              <a:defRPr lang="ko-KR" altLang="en-US"/>
            </a:pPr>
            <a:r>
              <a:rPr lang="ko-KR" altLang="en-US" sz="1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0 이면 </a:t>
            </a: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관리자페이지</a:t>
            </a:r>
          </a:p>
          <a:p>
            <a:pPr>
              <a:defRPr lang="ko-KR" altLang="en-US"/>
            </a:pPr>
            <a:r>
              <a:rPr lang="ko-KR" altLang="en-US" sz="1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2 이면 </a:t>
            </a:r>
            <a:r>
              <a:rPr lang="ko-KR" altLang="en-US" sz="1400" dirty="0">
                <a:latin typeface="HY강M" panose="02030600000101010101" pitchFamily="18" charset="-127"/>
                <a:ea typeface="HY강M" panose="02030600000101010101" pitchFamily="18" charset="-127"/>
              </a:rPr>
              <a:t>일반회원페이지</a:t>
            </a:r>
          </a:p>
        </p:txBody>
      </p:sp>
      <p:sp>
        <p:nvSpPr>
          <p:cNvPr id="841" name="타원 35"/>
          <p:cNvSpPr/>
          <p:nvPr/>
        </p:nvSpPr>
        <p:spPr>
          <a:xfrm>
            <a:off x="3251684" y="2384884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3</a:t>
            </a:r>
          </a:p>
        </p:txBody>
      </p:sp>
      <p:sp>
        <p:nvSpPr>
          <p:cNvPr id="842" name="타원 35"/>
          <p:cNvSpPr/>
          <p:nvPr/>
        </p:nvSpPr>
        <p:spPr>
          <a:xfrm>
            <a:off x="2351584" y="3969060"/>
            <a:ext cx="236495" cy="2160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4</a:t>
            </a:r>
          </a:p>
        </p:txBody>
      </p:sp>
      <p:sp>
        <p:nvSpPr>
          <p:cNvPr id="843" name="타원 35"/>
          <p:cNvSpPr/>
          <p:nvPr/>
        </p:nvSpPr>
        <p:spPr>
          <a:xfrm>
            <a:off x="2243572" y="2474856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44" name="타원 35"/>
          <p:cNvSpPr/>
          <p:nvPr/>
        </p:nvSpPr>
        <p:spPr>
          <a:xfrm>
            <a:off x="1755049" y="2906904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7045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0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691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/>
              </a:rPr>
              <a:t>Development Process</a:t>
            </a:r>
            <a:endParaRPr lang="en-US" altLang="ko-KR" sz="4000">
              <a:solidFill>
                <a:schemeClr val="bg1"/>
              </a:solidFill>
              <a:latin typeface="Dopestyle 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3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Flow Chart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>
                  <a:gd name="adj" fmla="val 16667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>
                  <a:gd name="adj" fmla="val 16667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>
                    <a:solidFill>
                      <a:srgbClr val="FF5050"/>
                    </a:solidFill>
                    <a:latin typeface="Open Sans Extrabold"/>
                    <a:ea typeface="Open Sans Extrabold"/>
                    <a:cs typeface="Open Sans Extrabold"/>
                  </a:rPr>
                  <a:t>2</a:t>
                </a:r>
                <a:endParaRPr lang="ko-KR" altLang="en-US">
                  <a:solidFill>
                    <a:srgbClr val="FF5050"/>
                  </a:solidFill>
                  <a:latin typeface="Open Sans Extrabold"/>
                  <a:cs typeface="Open Sans Extrabold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971600" y="808313"/>
            <a:ext cx="4267025" cy="542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rgbClr val="FF5050"/>
                </a:solidFill>
                <a:latin typeface="나눔스퀘어 Bold"/>
                <a:ea typeface="나눔스퀘어 Bold"/>
              </a:rPr>
              <a:t>개별 플로우 차트</a:t>
            </a: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2000">
                <a:solidFill>
                  <a:srgbClr val="FF5050"/>
                </a:solidFill>
                <a:latin typeface="나눔스퀘어 Bold"/>
                <a:ea typeface="나눔스퀘어 Bold"/>
              </a:rPr>
              <a:t>리뷰쓰기</a:t>
            </a: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)</a:t>
            </a:r>
            <a:endParaRPr lang="en-US" altLang="ko-KR" sz="1000">
              <a:solidFill>
                <a:srgbClr val="FF5050"/>
              </a:solidFill>
              <a:latin typeface="나눔스퀘어 Bold"/>
              <a:ea typeface="나눔스퀘어 Bold"/>
            </a:endParaRPr>
          </a:p>
        </p:txBody>
      </p:sp>
      <p:sp>
        <p:nvSpPr>
          <p:cNvPr id="98" name="대각선 방향의 모서리가 둥근 사각형 97"/>
          <p:cNvSpPr/>
          <p:nvPr/>
        </p:nvSpPr>
        <p:spPr>
          <a:xfrm>
            <a:off x="731404" y="1386737"/>
            <a:ext cx="7214399" cy="408452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1619672" y="1410509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메인화면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1619672" y="1996948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영화</a:t>
            </a:r>
          </a:p>
          <a:p>
            <a:pPr algn="ctr">
              <a:defRPr lang="ko-KR" altLang="en-US"/>
            </a:pPr>
            <a:r>
              <a:rPr lang="ko-KR" altLang="en-US" sz="1200"/>
              <a:t>카테고리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619672" y="2555755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영화정보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1619672" y="3172344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리뷰클릭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1619672" y="3765894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리뷰작성</a:t>
            </a: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619672" y="4284718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빈칸체크</a:t>
            </a:r>
          </a:p>
        </p:txBody>
      </p:sp>
      <p:cxnSp>
        <p:nvCxnSpPr>
          <p:cNvPr id="6" name="직선 화살표 연결선 5"/>
          <p:cNvCxnSpPr>
            <a:stCxn id="120" idx="2"/>
            <a:endCxn id="121" idx="0"/>
          </p:cNvCxnSpPr>
          <p:nvPr/>
        </p:nvCxnSpPr>
        <p:spPr>
          <a:xfrm>
            <a:off x="2103555" y="1745494"/>
            <a:ext cx="0" cy="25145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21" idx="2"/>
            <a:endCxn id="122" idx="0"/>
          </p:cNvCxnSpPr>
          <p:nvPr/>
        </p:nvCxnSpPr>
        <p:spPr>
          <a:xfrm>
            <a:off x="2103555" y="2331933"/>
            <a:ext cx="0" cy="22382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22" idx="2"/>
            <a:endCxn id="124" idx="0"/>
          </p:cNvCxnSpPr>
          <p:nvPr/>
        </p:nvCxnSpPr>
        <p:spPr>
          <a:xfrm>
            <a:off x="2103555" y="2890740"/>
            <a:ext cx="0" cy="2816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24" idx="2"/>
            <a:endCxn id="125" idx="0"/>
          </p:cNvCxnSpPr>
          <p:nvPr/>
        </p:nvCxnSpPr>
        <p:spPr>
          <a:xfrm>
            <a:off x="2103555" y="3507329"/>
            <a:ext cx="0" cy="2585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5" idx="2"/>
          </p:cNvCxnSpPr>
          <p:nvPr/>
        </p:nvCxnSpPr>
        <p:spPr>
          <a:xfrm>
            <a:off x="2103555" y="4100879"/>
            <a:ext cx="0" cy="23073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4" idx="3"/>
            <a:endCxn id="122" idx="3"/>
          </p:cNvCxnSpPr>
          <p:nvPr/>
        </p:nvCxnSpPr>
        <p:spPr>
          <a:xfrm flipV="1">
            <a:off x="2587438" y="2723248"/>
            <a:ext cx="12700" cy="616589"/>
          </a:xfrm>
          <a:prstGeom prst="bentConnector3">
            <a:avLst>
              <a:gd name="adj1" fmla="val 18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모서리가 둥근 직사각형 134"/>
          <p:cNvSpPr/>
          <p:nvPr/>
        </p:nvSpPr>
        <p:spPr>
          <a:xfrm>
            <a:off x="1619672" y="4811567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작성완료</a:t>
            </a:r>
          </a:p>
        </p:txBody>
      </p:sp>
      <p:cxnSp>
        <p:nvCxnSpPr>
          <p:cNvPr id="19" name="직선 화살표 연결선 18"/>
          <p:cNvCxnSpPr>
            <a:stCxn id="126" idx="2"/>
            <a:endCxn id="135" idx="0"/>
          </p:cNvCxnSpPr>
          <p:nvPr/>
        </p:nvCxnSpPr>
        <p:spPr>
          <a:xfrm>
            <a:off x="2103555" y="4619703"/>
            <a:ext cx="0" cy="19186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6" idx="1"/>
            <a:endCxn id="125" idx="1"/>
          </p:cNvCxnSpPr>
          <p:nvPr/>
        </p:nvCxnSpPr>
        <p:spPr>
          <a:xfrm rot="10800000">
            <a:off x="1619672" y="3933387"/>
            <a:ext cx="12700" cy="518824"/>
          </a:xfrm>
          <a:prstGeom prst="bentConnector3">
            <a:avLst>
              <a:gd name="adj1" fmla="val 18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771800" y="2890740"/>
            <a:ext cx="792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비로그인상태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204094" y="3506069"/>
            <a:ext cx="963750" cy="23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 b="1">
                <a:solidFill>
                  <a:schemeClr val="accent3">
                    <a:lumMod val="50000"/>
                  </a:schemeClr>
                </a:solidFill>
              </a:rPr>
              <a:t>로그인상태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971600" y="4038497"/>
            <a:ext cx="461734" cy="236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 b="1">
                <a:solidFill>
                  <a:schemeClr val="accent3">
                    <a:lumMod val="50000"/>
                  </a:schemeClr>
                </a:solidFill>
              </a:rPr>
              <a:t>실패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574398" y="4592524"/>
            <a:ext cx="461734" cy="234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 b="1">
                <a:solidFill>
                  <a:schemeClr val="accent3">
                    <a:lumMod val="50000"/>
                  </a:schemeClr>
                </a:solidFill>
              </a:rPr>
              <a:t>성공</a:t>
            </a:r>
          </a:p>
        </p:txBody>
      </p:sp>
      <p:sp>
        <p:nvSpPr>
          <p:cNvPr id="833" name="직사각형 48"/>
          <p:cNvSpPr/>
          <p:nvPr/>
        </p:nvSpPr>
        <p:spPr>
          <a:xfrm>
            <a:off x="4655840" y="1412776"/>
            <a:ext cx="2724472" cy="3672408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sz="1400"/>
              <a:t>① 회원가입 화면 접속</a:t>
            </a:r>
          </a:p>
          <a:p>
            <a:pPr>
              <a:defRPr lang="ko-KR" altLang="en-US"/>
            </a:pPr>
            <a:r>
              <a:rPr lang="ko-KR" altLang="en-US" sz="1400"/>
              <a:t>② 중복 체크 시 이미 등록된 아이디 일 경우 회원가입 실패</a:t>
            </a:r>
          </a:p>
          <a:p>
            <a:pPr>
              <a:defRPr lang="ko-KR" altLang="en-US"/>
            </a:pPr>
            <a:r>
              <a:rPr lang="ko-KR" altLang="en-US" sz="1400"/>
              <a:t>③ 회원 정보 입력 시 공백란이 있을 경우 회</a:t>
            </a:r>
            <a:r>
              <a:rPr lang="en-US" altLang="ko-KR" sz="1400"/>
              <a:t>ds</a:t>
            </a:r>
            <a:r>
              <a:rPr lang="ko-KR" altLang="en-US" sz="1400"/>
              <a:t>원가입 실패</a:t>
            </a:r>
          </a:p>
          <a:p>
            <a:pPr>
              <a:defRPr lang="ko-KR" altLang="en-US"/>
            </a:pPr>
            <a:r>
              <a:rPr lang="ko-KR" altLang="en-US" sz="1400"/>
              <a:t>④ 아이디 비밀번호 및 기타 회원정보 입력 시 가입 성공</a:t>
            </a:r>
          </a:p>
        </p:txBody>
      </p:sp>
      <p:sp>
        <p:nvSpPr>
          <p:cNvPr id="834" name="타원 35"/>
          <p:cNvSpPr/>
          <p:nvPr/>
        </p:nvSpPr>
        <p:spPr>
          <a:xfrm>
            <a:off x="2511133" y="2330840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35" name="타원 35"/>
          <p:cNvSpPr/>
          <p:nvPr/>
        </p:nvSpPr>
        <p:spPr>
          <a:xfrm>
            <a:off x="2655149" y="2726884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2</a:t>
            </a:r>
          </a:p>
        </p:txBody>
      </p:sp>
      <p:sp>
        <p:nvSpPr>
          <p:cNvPr id="836" name="타원 35"/>
          <p:cNvSpPr/>
          <p:nvPr/>
        </p:nvSpPr>
        <p:spPr>
          <a:xfrm>
            <a:off x="1827057" y="3590980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3</a:t>
            </a:r>
          </a:p>
        </p:txBody>
      </p:sp>
      <p:sp>
        <p:nvSpPr>
          <p:cNvPr id="837" name="타원 35"/>
          <p:cNvSpPr/>
          <p:nvPr/>
        </p:nvSpPr>
        <p:spPr>
          <a:xfrm>
            <a:off x="1539025" y="4221088"/>
            <a:ext cx="236495" cy="2160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4</a:t>
            </a:r>
          </a:p>
        </p:txBody>
      </p:sp>
      <p:sp>
        <p:nvSpPr>
          <p:cNvPr id="839" name="TextBox 838"/>
          <p:cNvSpPr txBox="1"/>
          <p:nvPr/>
        </p:nvSpPr>
        <p:spPr>
          <a:xfrm>
            <a:off x="4799856" y="1592796"/>
            <a:ext cx="2448272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①영화정보페이지에서 </a:t>
            </a:r>
            <a:r>
              <a:rPr lang="ko-KR" altLang="en-US" sz="13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리뷰클릭시</a:t>
            </a:r>
            <a:endParaRPr lang="en-US" altLang="ko-KR" sz="13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②</a:t>
            </a:r>
            <a:r>
              <a:rPr lang="ko-KR" altLang="en-US" sz="1300" dirty="0" err="1">
                <a:latin typeface="HY강M" panose="02030600000101010101" pitchFamily="18" charset="-127"/>
                <a:ea typeface="HY강M" panose="02030600000101010101" pitchFamily="18" charset="-127"/>
              </a:rPr>
              <a:t>비로그인</a:t>
            </a: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 상태이면 영화정보페이지로 </a:t>
            </a: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갱신</a:t>
            </a:r>
            <a:endParaRPr lang="en-US" altLang="ko-KR" sz="13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③로그인 </a:t>
            </a:r>
            <a:r>
              <a:rPr lang="ko-KR" altLang="en-US" sz="1300" dirty="0" err="1">
                <a:latin typeface="HY강M" panose="02030600000101010101" pitchFamily="18" charset="-127"/>
                <a:ea typeface="HY강M" panose="02030600000101010101" pitchFamily="18" charset="-127"/>
              </a:rPr>
              <a:t>상태일시</a:t>
            </a: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 리뷰작성</a:t>
            </a:r>
          </a:p>
          <a:p>
            <a:pPr>
              <a:defRPr lang="ko-KR" altLang="en-US"/>
            </a:pP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  페이지로 </a:t>
            </a: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전환</a:t>
            </a:r>
            <a:endParaRPr lang="en-US" altLang="ko-KR" sz="13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④리뷰작성시 빈칸체크</a:t>
            </a:r>
          </a:p>
          <a:p>
            <a:pPr>
              <a:defRPr lang="ko-KR" altLang="en-US"/>
            </a:pP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80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0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691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/>
              </a:rPr>
              <a:t>Development Process</a:t>
            </a:r>
            <a:endParaRPr lang="en-US" altLang="ko-KR" sz="4000">
              <a:solidFill>
                <a:schemeClr val="bg1"/>
              </a:solidFill>
              <a:latin typeface="Dopestyle 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3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Flow Chart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>
                  <a:gd name="adj" fmla="val 16667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>
                  <a:gd name="adj" fmla="val 16667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>
                    <a:solidFill>
                      <a:srgbClr val="FF5050"/>
                    </a:solidFill>
                    <a:latin typeface="Open Sans Extrabold"/>
                    <a:ea typeface="Open Sans Extrabold"/>
                    <a:cs typeface="Open Sans Extrabold"/>
                  </a:rPr>
                  <a:t>2</a:t>
                </a:r>
                <a:endParaRPr lang="ko-KR" altLang="en-US">
                  <a:solidFill>
                    <a:srgbClr val="FF5050"/>
                  </a:solidFill>
                  <a:latin typeface="Open Sans Extrabold"/>
                  <a:cs typeface="Open Sans Extrabold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971600" y="808313"/>
            <a:ext cx="4267025" cy="542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rgbClr val="FF5050"/>
                </a:solidFill>
                <a:latin typeface="나눔스퀘어 Bold"/>
                <a:ea typeface="나눔스퀘어 Bold"/>
              </a:rPr>
              <a:t>개별 플로우 차트</a:t>
            </a: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2000">
                <a:solidFill>
                  <a:srgbClr val="FF5050"/>
                </a:solidFill>
                <a:latin typeface="나눔스퀘어 Bold"/>
                <a:ea typeface="나눔스퀘어 Bold"/>
              </a:rPr>
              <a:t>즐겨찾기</a:t>
            </a: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)</a:t>
            </a:r>
            <a:endParaRPr lang="en-US" altLang="ko-KR" sz="1000">
              <a:solidFill>
                <a:srgbClr val="FF5050"/>
              </a:solidFill>
              <a:latin typeface="나눔스퀘어 Bold"/>
              <a:ea typeface="나눔스퀘어 Bold"/>
            </a:endParaRPr>
          </a:p>
        </p:txBody>
      </p:sp>
      <p:sp>
        <p:nvSpPr>
          <p:cNvPr id="98" name="대각선 방향의 모서리가 둥근 사각형 97"/>
          <p:cNvSpPr/>
          <p:nvPr/>
        </p:nvSpPr>
        <p:spPr>
          <a:xfrm>
            <a:off x="681801" y="1386737"/>
            <a:ext cx="7214399" cy="408452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619672" y="1612265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메인화면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19672" y="2198704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영화</a:t>
            </a:r>
          </a:p>
          <a:p>
            <a:pPr algn="ctr">
              <a:defRPr lang="ko-KR" altLang="en-US"/>
            </a:pPr>
            <a:r>
              <a:rPr lang="ko-KR" altLang="en-US" sz="1200"/>
              <a:t>카테고리</a:t>
            </a: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19672" y="2757511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영화정보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619672" y="3374100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즐겨찾기클릭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9672" y="3967650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완료</a:t>
            </a:r>
          </a:p>
        </p:txBody>
      </p:sp>
      <p:cxnSp>
        <p:nvCxnSpPr>
          <p:cNvPr id="110" name="직선 화살표 연결선 109"/>
          <p:cNvCxnSpPr>
            <a:stCxn id="100" idx="2"/>
            <a:endCxn id="101" idx="0"/>
          </p:cNvCxnSpPr>
          <p:nvPr/>
        </p:nvCxnSpPr>
        <p:spPr>
          <a:xfrm>
            <a:off x="2103555" y="1947250"/>
            <a:ext cx="0" cy="25145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101" idx="2"/>
            <a:endCxn id="102" idx="0"/>
          </p:cNvCxnSpPr>
          <p:nvPr/>
        </p:nvCxnSpPr>
        <p:spPr>
          <a:xfrm>
            <a:off x="2103555" y="2533689"/>
            <a:ext cx="0" cy="22382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102" idx="2"/>
            <a:endCxn id="107" idx="0"/>
          </p:cNvCxnSpPr>
          <p:nvPr/>
        </p:nvCxnSpPr>
        <p:spPr>
          <a:xfrm>
            <a:off x="2103555" y="3092496"/>
            <a:ext cx="0" cy="2816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107" idx="2"/>
            <a:endCxn id="108" idx="0"/>
          </p:cNvCxnSpPr>
          <p:nvPr/>
        </p:nvCxnSpPr>
        <p:spPr>
          <a:xfrm>
            <a:off x="2103555" y="3709085"/>
            <a:ext cx="0" cy="2585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6"/>
          <p:cNvCxnSpPr>
            <a:stCxn id="107" idx="3"/>
            <a:endCxn id="102" idx="3"/>
          </p:cNvCxnSpPr>
          <p:nvPr/>
        </p:nvCxnSpPr>
        <p:spPr>
          <a:xfrm flipV="1">
            <a:off x="2587438" y="2925004"/>
            <a:ext cx="12700" cy="616589"/>
          </a:xfrm>
          <a:prstGeom prst="bentConnector3">
            <a:avLst>
              <a:gd name="adj1" fmla="val 18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771800" y="3092496"/>
            <a:ext cx="792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비로그인상태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204094" y="3707825"/>
            <a:ext cx="963750" cy="235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 b="1">
                <a:solidFill>
                  <a:schemeClr val="accent3">
                    <a:lumMod val="50000"/>
                  </a:schemeClr>
                </a:solidFill>
              </a:rPr>
              <a:t>로그인상태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1619672" y="4643432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마이</a:t>
            </a:r>
          </a:p>
          <a:p>
            <a:pPr algn="ctr">
              <a:defRPr lang="ko-KR" altLang="en-US"/>
            </a:pPr>
            <a:r>
              <a:rPr lang="ko-KR" altLang="en-US" sz="1200"/>
              <a:t>페이지</a:t>
            </a:r>
          </a:p>
        </p:txBody>
      </p:sp>
      <p:cxnSp>
        <p:nvCxnSpPr>
          <p:cNvPr id="7" name="직선 화살표 연결선 6"/>
          <p:cNvCxnSpPr>
            <a:stCxn id="108" idx="2"/>
            <a:endCxn id="125" idx="0"/>
          </p:cNvCxnSpPr>
          <p:nvPr/>
        </p:nvCxnSpPr>
        <p:spPr>
          <a:xfrm>
            <a:off x="2103555" y="4302635"/>
            <a:ext cx="0" cy="34079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204094" y="4349922"/>
            <a:ext cx="481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 b="1">
                <a:solidFill>
                  <a:schemeClr val="accent3">
                    <a:lumMod val="50000"/>
                  </a:schemeClr>
                </a:solidFill>
              </a:rPr>
              <a:t>확인</a:t>
            </a:r>
          </a:p>
        </p:txBody>
      </p:sp>
      <p:sp>
        <p:nvSpPr>
          <p:cNvPr id="114" name="직사각형 48"/>
          <p:cNvSpPr/>
          <p:nvPr/>
        </p:nvSpPr>
        <p:spPr>
          <a:xfrm>
            <a:off x="4655840" y="1412776"/>
            <a:ext cx="2724472" cy="3672408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sz="1400"/>
              <a:t>① 회원가입 화면 접속</a:t>
            </a:r>
          </a:p>
          <a:p>
            <a:pPr>
              <a:defRPr lang="ko-KR" altLang="en-US"/>
            </a:pPr>
            <a:r>
              <a:rPr lang="ko-KR" altLang="en-US" sz="1400"/>
              <a:t>② 중복 체크 시 이미 등록된 아이디 일 경우 회원가입 실패</a:t>
            </a:r>
          </a:p>
          <a:p>
            <a:pPr>
              <a:defRPr lang="ko-KR" altLang="en-US"/>
            </a:pPr>
            <a:r>
              <a:rPr lang="ko-KR" altLang="en-US" sz="1400"/>
              <a:t>③ 회원 정보 입력 시 공백란이 있을 경우 회</a:t>
            </a:r>
            <a:r>
              <a:rPr lang="en-US" altLang="ko-KR" sz="1400"/>
              <a:t>ds</a:t>
            </a:r>
            <a:r>
              <a:rPr lang="ko-KR" altLang="en-US" sz="1400"/>
              <a:t>원가입 실패</a:t>
            </a:r>
          </a:p>
          <a:p>
            <a:pPr>
              <a:defRPr lang="ko-KR" altLang="en-US"/>
            </a:pPr>
            <a:r>
              <a:rPr lang="ko-KR" altLang="en-US" sz="1400"/>
              <a:t>④ 아이디 비밀번호 및 기타 회원정보 입력 시 가입 성공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799856" y="1592796"/>
            <a:ext cx="244827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①</a:t>
            </a:r>
            <a:r>
              <a:rPr lang="ko-KR" altLang="en-US" sz="13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메인화면</a:t>
            </a: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상단의 영화 카테고리 이동</a:t>
            </a:r>
            <a:endParaRPr lang="en-US" altLang="ko-KR" sz="13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②영화 정보 페이지의 </a:t>
            </a:r>
            <a:r>
              <a:rPr lang="ko-KR" altLang="en-US" sz="13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즐겨찾기</a:t>
            </a: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추가 클릭</a:t>
            </a:r>
            <a:endParaRPr lang="en-US" altLang="ko-KR" sz="13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③비회원의 경우 </a:t>
            </a:r>
            <a:r>
              <a:rPr lang="ko-KR" altLang="en-US" sz="13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로그인을</a:t>
            </a: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요구하고 영화정보 페이지로 돌아감</a:t>
            </a:r>
            <a:endParaRPr lang="en-US" altLang="ko-KR" sz="13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④회원의 경우 </a:t>
            </a:r>
            <a:r>
              <a:rPr lang="ko-KR" altLang="en-US" sz="13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즐겨찾기</a:t>
            </a: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추가 완료를 알림</a:t>
            </a:r>
            <a:endParaRPr lang="en-US" altLang="ko-KR" sz="13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en-US" altLang="ko-KR" sz="13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⑤완료 후 </a:t>
            </a:r>
            <a:r>
              <a:rPr lang="ko-KR" altLang="en-US" sz="13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마이페이지에서</a:t>
            </a:r>
            <a:r>
              <a:rPr lang="ko-KR" altLang="en-US" sz="1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확인</a:t>
            </a: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17" name="타원 35"/>
          <p:cNvSpPr/>
          <p:nvPr/>
        </p:nvSpPr>
        <p:spPr>
          <a:xfrm>
            <a:off x="1331639" y="2249164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18" name="타원 35"/>
          <p:cNvSpPr/>
          <p:nvPr/>
        </p:nvSpPr>
        <p:spPr>
          <a:xfrm>
            <a:off x="1331639" y="3424560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121" name="타원 35"/>
          <p:cNvSpPr/>
          <p:nvPr/>
        </p:nvSpPr>
        <p:spPr>
          <a:xfrm>
            <a:off x="2643554" y="4018110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122" name="타원 35"/>
          <p:cNvSpPr/>
          <p:nvPr/>
        </p:nvSpPr>
        <p:spPr>
          <a:xfrm>
            <a:off x="3343299" y="3175519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23" name="타원 35"/>
          <p:cNvSpPr/>
          <p:nvPr/>
        </p:nvSpPr>
        <p:spPr>
          <a:xfrm>
            <a:off x="2643554" y="4673992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30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0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8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691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/>
              </a:rPr>
              <a:t>Development Process</a:t>
            </a:r>
            <a:endParaRPr lang="en-US" altLang="ko-KR" sz="4000">
              <a:solidFill>
                <a:schemeClr val="bg1"/>
              </a:solidFill>
              <a:latin typeface="Dopestyle 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3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Flow Chart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>
                  <a:gd name="adj" fmla="val 16667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>
                  <a:gd name="adj" fmla="val 16667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>
                    <a:solidFill>
                      <a:srgbClr val="FF5050"/>
                    </a:solidFill>
                    <a:latin typeface="Open Sans Extrabold"/>
                    <a:ea typeface="Open Sans Extrabold"/>
                    <a:cs typeface="Open Sans Extrabold"/>
                  </a:rPr>
                  <a:t>2</a:t>
                </a:r>
                <a:endParaRPr lang="ko-KR" altLang="en-US">
                  <a:solidFill>
                    <a:srgbClr val="FF5050"/>
                  </a:solidFill>
                  <a:latin typeface="Open Sans Extrabold"/>
                  <a:cs typeface="Open Sans Extrabold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971600" y="808313"/>
            <a:ext cx="4267025" cy="542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rgbClr val="FF5050"/>
                </a:solidFill>
                <a:latin typeface="나눔스퀘어 Bold"/>
                <a:ea typeface="나눔스퀘어 Bold"/>
              </a:rPr>
              <a:t>개별 플로우 차트</a:t>
            </a: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2000">
                <a:solidFill>
                  <a:srgbClr val="FF5050"/>
                </a:solidFill>
                <a:latin typeface="나눔스퀘어 Bold"/>
                <a:ea typeface="나눔스퀘어 Bold"/>
              </a:rPr>
              <a:t>관리자</a:t>
            </a:r>
            <a:r>
              <a:rPr lang="en-US" altLang="ko-KR" sz="2000">
                <a:solidFill>
                  <a:srgbClr val="FF5050"/>
                </a:solidFill>
                <a:latin typeface="나눔스퀘어 Bold"/>
                <a:ea typeface="나눔스퀘어 Bold"/>
              </a:rPr>
              <a:t>)</a:t>
            </a:r>
            <a:endParaRPr lang="en-US" altLang="ko-KR" sz="1000">
              <a:solidFill>
                <a:srgbClr val="FF5050"/>
              </a:solidFill>
              <a:latin typeface="나눔스퀘어 Bold"/>
              <a:ea typeface="나눔스퀘어 Bold"/>
            </a:endParaRPr>
          </a:p>
        </p:txBody>
      </p:sp>
      <p:sp>
        <p:nvSpPr>
          <p:cNvPr id="98" name="대각선 방향의 모서리가 둥근 사각형 97"/>
          <p:cNvSpPr/>
          <p:nvPr/>
        </p:nvSpPr>
        <p:spPr>
          <a:xfrm>
            <a:off x="659396" y="1386737"/>
            <a:ext cx="7214399" cy="408452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021976" y="1442904"/>
            <a:ext cx="967766" cy="33498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접속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021976" y="2864414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관리자</a:t>
            </a:r>
          </a:p>
          <a:p>
            <a:pPr algn="ctr">
              <a:defRPr lang="ko-KR" altLang="en-US"/>
            </a:pPr>
            <a:r>
              <a:rPr lang="ko-KR" altLang="en-US" sz="1200"/>
              <a:t>로그인</a:t>
            </a: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2021976" y="3642306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관리자</a:t>
            </a:r>
          </a:p>
          <a:p>
            <a:pPr algn="ctr">
              <a:defRPr lang="ko-KR" altLang="en-US"/>
            </a:pPr>
            <a:r>
              <a:rPr lang="ko-KR" altLang="en-US" sz="1200"/>
              <a:t>페이지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2021976" y="2151386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메인화면</a:t>
            </a:r>
          </a:p>
        </p:txBody>
      </p:sp>
      <p:cxnSp>
        <p:nvCxnSpPr>
          <p:cNvPr id="108" name="직선 화살표 연결선 107"/>
          <p:cNvCxnSpPr>
            <a:stCxn id="100" idx="2"/>
            <a:endCxn id="107" idx="0"/>
          </p:cNvCxnSpPr>
          <p:nvPr/>
        </p:nvCxnSpPr>
        <p:spPr>
          <a:xfrm>
            <a:off x="2505859" y="1777889"/>
            <a:ext cx="0" cy="37349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7" idx="2"/>
            <a:endCxn id="101" idx="0"/>
          </p:cNvCxnSpPr>
          <p:nvPr/>
        </p:nvCxnSpPr>
        <p:spPr>
          <a:xfrm>
            <a:off x="2505859" y="2470692"/>
            <a:ext cx="0" cy="39372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3"/>
          <p:cNvCxnSpPr>
            <a:stCxn id="101" idx="3"/>
            <a:endCxn id="107" idx="3"/>
          </p:cNvCxnSpPr>
          <p:nvPr/>
        </p:nvCxnSpPr>
        <p:spPr>
          <a:xfrm flipV="1">
            <a:off x="2989742" y="2311039"/>
            <a:ext cx="12700" cy="713028"/>
          </a:xfrm>
          <a:prstGeom prst="bentConnector3">
            <a:avLst>
              <a:gd name="adj1" fmla="val 18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101" idx="2"/>
            <a:endCxn id="102" idx="0"/>
          </p:cNvCxnSpPr>
          <p:nvPr/>
        </p:nvCxnSpPr>
        <p:spPr>
          <a:xfrm>
            <a:off x="2505859" y="3183720"/>
            <a:ext cx="0" cy="45858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966214" y="4346118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영화추가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2021976" y="4346118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영화삭제</a:t>
            </a:r>
          </a:p>
        </p:txBody>
      </p:sp>
      <p:cxnSp>
        <p:nvCxnSpPr>
          <p:cNvPr id="114" name="직선 화살표 연결선 113"/>
          <p:cNvCxnSpPr>
            <a:stCxn id="102" idx="2"/>
            <a:endCxn id="112" idx="0"/>
          </p:cNvCxnSpPr>
          <p:nvPr/>
        </p:nvCxnSpPr>
        <p:spPr>
          <a:xfrm flipH="1">
            <a:off x="1450097" y="3961612"/>
            <a:ext cx="1055762" cy="38450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102" idx="2"/>
            <a:endCxn id="113" idx="0"/>
          </p:cNvCxnSpPr>
          <p:nvPr/>
        </p:nvCxnSpPr>
        <p:spPr>
          <a:xfrm>
            <a:off x="2505859" y="3961612"/>
            <a:ext cx="0" cy="38450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106163" y="3270257"/>
            <a:ext cx="483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 b="1">
                <a:solidFill>
                  <a:schemeClr val="accent3">
                    <a:lumMod val="50000"/>
                  </a:schemeClr>
                </a:solidFill>
              </a:rPr>
              <a:t>성공</a:t>
            </a:r>
            <a:endParaRPr lang="ko-KR" altLang="en-US" sz="10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246112" y="2528826"/>
            <a:ext cx="483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실패</a:t>
            </a: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3097136" y="4346118"/>
            <a:ext cx="967766" cy="31930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회원관리</a:t>
            </a:r>
          </a:p>
        </p:txBody>
      </p:sp>
      <p:cxnSp>
        <p:nvCxnSpPr>
          <p:cNvPr id="19" name="직선 화살표 연결선 18"/>
          <p:cNvCxnSpPr>
            <a:stCxn id="102" idx="2"/>
            <a:endCxn id="129" idx="0"/>
          </p:cNvCxnSpPr>
          <p:nvPr/>
        </p:nvCxnSpPr>
        <p:spPr>
          <a:xfrm>
            <a:off x="2505859" y="3961612"/>
            <a:ext cx="1075160" cy="38450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3" name="직사각형 48"/>
          <p:cNvSpPr/>
          <p:nvPr/>
        </p:nvSpPr>
        <p:spPr>
          <a:xfrm>
            <a:off x="4655840" y="1592796"/>
            <a:ext cx="2724472" cy="3672408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endParaRPr lang="ko-KR" altLang="en-US" sz="1400" dirty="0"/>
          </a:p>
        </p:txBody>
      </p:sp>
      <p:sp>
        <p:nvSpPr>
          <p:cNvPr id="834" name="TextBox 833"/>
          <p:cNvSpPr txBox="1"/>
          <p:nvPr/>
        </p:nvSpPr>
        <p:spPr>
          <a:xfrm>
            <a:off x="4763852" y="1700808"/>
            <a:ext cx="248427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①</a:t>
            </a:r>
            <a:r>
              <a:rPr lang="en-US" altLang="ko-KR" sz="1300" dirty="0">
                <a:latin typeface="HY강M" panose="02030600000101010101" pitchFamily="18" charset="-127"/>
                <a:ea typeface="HY강M" panose="02030600000101010101" pitchFamily="18" charset="-127"/>
              </a:rPr>
              <a:t>admin</a:t>
            </a: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계정으로 </a:t>
            </a:r>
            <a:r>
              <a:rPr lang="ko-KR" altLang="en-US" sz="1300" dirty="0" err="1">
                <a:latin typeface="HY강M" panose="02030600000101010101" pitchFamily="18" charset="-127"/>
                <a:ea typeface="HY강M" panose="02030600000101010101" pitchFamily="18" charset="-127"/>
              </a:rPr>
              <a:t>접속시</a:t>
            </a: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②</a:t>
            </a:r>
            <a:r>
              <a:rPr lang="ko-KR" altLang="en-US" sz="1300" dirty="0" err="1">
                <a:latin typeface="HY강M" panose="02030600000101010101" pitchFamily="18" charset="-127"/>
                <a:ea typeface="HY강M" panose="02030600000101010101" pitchFamily="18" charset="-127"/>
              </a:rPr>
              <a:t>실패시</a:t>
            </a: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300" dirty="0" err="1">
                <a:latin typeface="HY강M" panose="02030600000101010101" pitchFamily="18" charset="-127"/>
                <a:ea typeface="HY강M" panose="02030600000101010101" pitchFamily="18" charset="-127"/>
              </a:rPr>
              <a:t>메인화면</a:t>
            </a: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 출력</a:t>
            </a:r>
          </a:p>
          <a:p>
            <a:pPr>
              <a:defRPr lang="ko-KR" altLang="en-US"/>
            </a:pP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③</a:t>
            </a:r>
            <a:r>
              <a:rPr lang="ko-KR" altLang="en-US" sz="1300" dirty="0" err="1">
                <a:latin typeface="HY강M" panose="02030600000101010101" pitchFamily="18" charset="-127"/>
                <a:ea typeface="HY강M" panose="02030600000101010101" pitchFamily="18" charset="-127"/>
              </a:rPr>
              <a:t>성공시</a:t>
            </a: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 관리자 페이지로이동</a:t>
            </a:r>
          </a:p>
          <a:p>
            <a:pPr>
              <a:defRPr lang="ko-KR" altLang="en-US"/>
            </a:pP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④각각의 리스트 </a:t>
            </a:r>
            <a:r>
              <a:rPr lang="ko-KR" altLang="en-US" sz="1300" dirty="0" err="1">
                <a:latin typeface="HY강M" panose="02030600000101010101" pitchFamily="18" charset="-127"/>
                <a:ea typeface="HY강M" panose="02030600000101010101" pitchFamily="18" charset="-127"/>
              </a:rPr>
              <a:t>클릭시</a:t>
            </a:r>
            <a:endParaRPr lang="ko-KR" altLang="en-US" sz="13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defRPr lang="ko-KR" altLang="en-US"/>
            </a:pP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   각각의 페이지로 이동</a:t>
            </a:r>
          </a:p>
          <a:p>
            <a:pPr>
              <a:defRPr lang="ko-KR" altLang="en-US"/>
            </a:pPr>
            <a:r>
              <a:rPr lang="ko-KR" altLang="en-US" sz="1300" dirty="0">
                <a:latin typeface="HY강M" panose="02030600000101010101" pitchFamily="18" charset="-127"/>
                <a:ea typeface="HY강M" panose="02030600000101010101" pitchFamily="18" charset="-127"/>
              </a:rPr>
              <a:t>   </a:t>
            </a:r>
          </a:p>
        </p:txBody>
      </p:sp>
      <p:sp>
        <p:nvSpPr>
          <p:cNvPr id="835" name="타원 35"/>
          <p:cNvSpPr/>
          <p:nvPr/>
        </p:nvSpPr>
        <p:spPr>
          <a:xfrm>
            <a:off x="2243572" y="2474856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36" name="타원 35"/>
          <p:cNvSpPr/>
          <p:nvPr/>
        </p:nvSpPr>
        <p:spPr>
          <a:xfrm>
            <a:off x="3267217" y="2330840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2</a:t>
            </a:r>
          </a:p>
        </p:txBody>
      </p:sp>
      <p:sp>
        <p:nvSpPr>
          <p:cNvPr id="837" name="타원 35"/>
          <p:cNvSpPr/>
          <p:nvPr/>
        </p:nvSpPr>
        <p:spPr>
          <a:xfrm>
            <a:off x="1955540" y="3194936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3</a:t>
            </a:r>
          </a:p>
        </p:txBody>
      </p:sp>
      <p:sp>
        <p:nvSpPr>
          <p:cNvPr id="838" name="타원 35"/>
          <p:cNvSpPr/>
          <p:nvPr/>
        </p:nvSpPr>
        <p:spPr>
          <a:xfrm>
            <a:off x="2367117" y="3969060"/>
            <a:ext cx="236495" cy="2160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149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이중 물결 13"/>
          <p:cNvSpPr/>
          <p:nvPr/>
        </p:nvSpPr>
        <p:spPr>
          <a:xfrm>
            <a:off x="37787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025511" y="2208483"/>
            <a:ext cx="3696237" cy="836362"/>
            <a:chOff x="4099946" y="2078203"/>
            <a:chExt cx="3696237" cy="836362"/>
          </a:xfrm>
        </p:grpSpPr>
        <p:sp>
          <p:nvSpPr>
            <p:cNvPr id="609" name="TextBox 608"/>
            <p:cNvSpPr txBox="1"/>
            <p:nvPr/>
          </p:nvSpPr>
          <p:spPr>
            <a:xfrm rot="20947845">
              <a:off x="4099946" y="2078203"/>
              <a:ext cx="19145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Screen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5044455" y="2452900"/>
              <a:ext cx="2751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5050"/>
                  </a:solidFill>
                  <a:latin typeface="American Captain" pitchFamily="2" charset="0"/>
                </a:rPr>
                <a:t>  </a:t>
              </a:r>
              <a:r>
                <a:rPr lang="en-US" altLang="ko-KR" sz="2400" dirty="0">
                  <a:solidFill>
                    <a:srgbClr val="FF5050"/>
                  </a:solidFill>
                  <a:latin typeface="American Captain" pitchFamily="2" charset="0"/>
                </a:rPr>
                <a:t>embodiment</a:t>
              </a:r>
              <a:endParaRPr lang="en-US" altLang="ko-KR" sz="2400" dirty="0" smtClean="0">
                <a:solidFill>
                  <a:srgbClr val="FF5050"/>
                </a:solidFill>
                <a:latin typeface="American Captain" pitchFamily="2" charset="0"/>
              </a:endParaRP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2250136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354883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391" name="모서리가 둥근 직사각형 39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모서리가 둥근 직사각형 39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모서리가 둥근 직사각형 39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모서리가 둥근 직사각형 39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모서리가 둥근 직사각형 39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모서리가 둥근 직사각형 39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모서리가 둥근 직사각형 39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모서리가 둥근 직사각형 39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모서리가 둥근 직사각형 39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모서리가 둥근 직사각형 39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모서리가 둥근 직사각형 40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모서리가 둥근 직사각형 40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모서리가 둥근 직사각형 40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모서리가 둥근 직사각형 40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모서리가 둥근 직사각형 40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모서리가 둥근 직사각형 40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7" name="그룹 406"/>
          <p:cNvGrpSpPr/>
          <p:nvPr/>
        </p:nvGrpSpPr>
        <p:grpSpPr>
          <a:xfrm>
            <a:off x="5989177" y="934385"/>
            <a:ext cx="1248301" cy="1248300"/>
            <a:chOff x="5032314" y="875479"/>
            <a:chExt cx="1084192" cy="1084191"/>
          </a:xfrm>
        </p:grpSpPr>
        <p:sp>
          <p:nvSpPr>
            <p:cNvPr id="408" name="모서리가 둥근 직사각형 40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모서리가 둥근 직사각형 40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모서리가 둥근 직사각형 40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모서리가 둥근 직사각형 41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모서리가 둥근 직사각형 41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모서리가 둥근 직사각형 41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모서리가 둥근 직사각형 41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모서리가 둥근 직사각형 41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모서리가 둥근 직사각형 41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모서리가 둥근 직사각형 41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모서리가 둥근 직사각형 41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모서리가 둥근 직사각형 41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모서리가 둥근 직사각형 41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모서리가 둥근 직사각형 42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모서리가 둥근 직사각형 42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모서리가 둥근 직사각형 42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4" name="그룹 423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425" name="모서리가 둥근 직사각형 42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모서리가 둥근 직사각형 42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모서리가 둥근 직사각형 42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모서리가 둥근 직사각형 42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모서리가 둥근 직사각형 42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모서리가 둥근 직사각형 42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모서리가 둥근 직사각형 43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모서리가 둥근 직사각형 43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모서리가 둥근 직사각형 43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모서리가 둥근 직사각형 43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모서리가 둥근 직사각형 43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모서리가 둥근 직사각형 43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모서리가 둥근 직사각형 43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모서리가 둥근 직사각형 43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모서리가 둥근 직사각형 43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모서리가 둥근 직사각형 44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2" name="그룹 441"/>
          <p:cNvGrpSpPr/>
          <p:nvPr/>
        </p:nvGrpSpPr>
        <p:grpSpPr>
          <a:xfrm>
            <a:off x="1193431" y="2725632"/>
            <a:ext cx="786367" cy="786366"/>
            <a:chOff x="5032314" y="875479"/>
            <a:chExt cx="1084192" cy="1084191"/>
          </a:xfrm>
        </p:grpSpPr>
        <p:sp>
          <p:nvSpPr>
            <p:cNvPr id="443" name="모서리가 둥근 직사각형 442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모서리가 둥근 직사각형 44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모서리가 둥근 직사각형 444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모서리가 둥근 직사각형 445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모서리가 둥근 직사각형 446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모서리가 둥근 직사각형 447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모서리가 둥근 직사각형 448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모서리가 둥근 직사각형 449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모서리가 둥근 직사각형 450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모서리가 둥근 직사각형 451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모서리가 둥근 직사각형 452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모서리가 둥근 직사각형 453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모서리가 둥근 직사각형 454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모서리가 둥근 직사각형 455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모서리가 둥근 직사각형 456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모서리가 둥근 직사각형 457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9" name="그룹 458"/>
          <p:cNvGrpSpPr/>
          <p:nvPr/>
        </p:nvGrpSpPr>
        <p:grpSpPr>
          <a:xfrm rot="900000">
            <a:off x="7288681" y="2725632"/>
            <a:ext cx="786367" cy="786366"/>
            <a:chOff x="5032314" y="875479"/>
            <a:chExt cx="1084192" cy="1084191"/>
          </a:xfrm>
        </p:grpSpPr>
        <p:sp>
          <p:nvSpPr>
            <p:cNvPr id="460" name="모서리가 둥근 직사각형 459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모서리가 둥근 직사각형 460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모서리가 둥근 직사각형 461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모서리가 둥근 직사각형 464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모서리가 둥근 직사각형 465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모서리가 둥근 직사각형 466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모서리가 둥근 직사각형 467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모서리가 둥근 직사각형 468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모서리가 둥근 직사각형 469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모서리가 둥근 직사각형 470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모서리가 둥근 직사각형 471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모서리가 둥근 직사각형 472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모서리가 둥근 직사각형 473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모서리가 둥근 직사각형 474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모서리가 둥근 직사각형 476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47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12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6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28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4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400" tmFilter="0, 0; .2, .5; .8, .5; 1, 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700" autoRev="1" fill="hold"/>
                                        <p:tgtEl>
                                          <p:spTgt spid="4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900" tmFilter="0, 0; .2, .5; .8, .5; 1, 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450" autoRev="1" fill="hold"/>
                                        <p:tgtEl>
                                          <p:spTgt spid="4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4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100" tmFilter="0, 0; .2, .5; .8, .5; 1, 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50" autoRev="1" fill="hold"/>
                                        <p:tgtEl>
                                          <p:spTgt spid="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 tmFilter="0, 0; .2, .5; .8, .5; 1, 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50" autoRev="1" fill="hold"/>
                                        <p:tgtEl>
                                          <p:spTgt spid="4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1" y="3034931"/>
            <a:ext cx="6793234" cy="25474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1" y="1049007"/>
            <a:ext cx="5135118" cy="3754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메인화면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검색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제목을 검색 시 영화 검색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메인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개봉순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평점순으로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정렬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클릭 시 해당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정보 페이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지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④  클릭 시 슬라이드로 다른 영화 정보 출력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⑤  각 버튼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클릭시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해당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로그인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회원가입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회원가입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목록으로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이벤트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이벤트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랭킹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랭킹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최신뉴스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최신 뉴스 페이지로 이동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23126" y="1417340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3" name="타원 32"/>
          <p:cNvSpPr/>
          <p:nvPr/>
        </p:nvSpPr>
        <p:spPr>
          <a:xfrm>
            <a:off x="129849" y="1921396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4" name="타원 33"/>
          <p:cNvSpPr/>
          <p:nvPr/>
        </p:nvSpPr>
        <p:spPr>
          <a:xfrm>
            <a:off x="70543" y="2911389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cxnSp>
        <p:nvCxnSpPr>
          <p:cNvPr id="4" name="직선 연결선 3"/>
          <p:cNvCxnSpPr>
            <a:endCxn id="34" idx="2"/>
          </p:cNvCxnSpPr>
          <p:nvPr/>
        </p:nvCxnSpPr>
        <p:spPr>
          <a:xfrm flipH="1">
            <a:off x="70543" y="2787091"/>
            <a:ext cx="426891" cy="241330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321497" y="1065485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37" name="타원 36"/>
          <p:cNvSpPr/>
          <p:nvPr/>
        </p:nvSpPr>
        <p:spPr>
          <a:xfrm>
            <a:off x="4560368" y="1543982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3707903" y="1087414"/>
            <a:ext cx="1728193" cy="212135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2"/>
            <a:endCxn id="37" idx="0"/>
          </p:cNvCxnSpPr>
          <p:nvPr/>
        </p:nvCxnSpPr>
        <p:spPr>
          <a:xfrm>
            <a:off x="4572000" y="1299549"/>
            <a:ext cx="106616" cy="244433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01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09290" y="86609"/>
            <a:ext cx="502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Summary of Project 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601" name="그룹 60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602" name="그룹 60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66" name="그룹 66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9" name="타원 71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0" name="타원 719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16" name="그룹 715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7" name="타원 71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" name="타원 7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4" name="그룹 60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10" name="타원 60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8" name="타원 6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06" name="타원 60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타원 60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21" name="그룹 720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722" name="그룹 721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26" name="그룹 725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46" name="그룹 845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0" name="모서리가 둥근 직사각형 84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5" name="모서리가 둥근 직사각형 8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7" name="그룹 846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8" name="모서리가 둥근 직사각형 847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9" name="모서리가 둥근 직사각형 84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7" name="그룹 726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3" name="그룹 83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0" name="모서리가 둥근 직사각형 83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1" name="모서리가 둥근 직사각형 84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5" name="그룹 834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36" name="모서리가 둥근 직사각형 83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9" name="모서리가 둥근 직사각형 83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723" name="타원 722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타원 723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타원 724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861" name="그룹 860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5" name="그룹 864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68" name="그룹 86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0" name="양쪽 모서리가 둥근 사각형 869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1" name="양쪽 모서리가 둥근 사각형 870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9" name="타원 868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6" name="직사각형 865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양쪽 모서리가 둥근 사각형 866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2" name="그룹 861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63" name="포인트가 6개인 별 862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2" name="그룹 871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73" name="타원 872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4" name="포인트가 6개인 별 873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5" name="타원 874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소개 및 역할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920" y="220942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2000" contras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477" y="880319"/>
            <a:ext cx="4505094" cy="45343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889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4" name="TextBox 83"/>
          <p:cNvSpPr txBox="1"/>
          <p:nvPr/>
        </p:nvSpPr>
        <p:spPr>
          <a:xfrm>
            <a:off x="2011477" y="1190344"/>
            <a:ext cx="4490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MSG</a:t>
            </a:r>
            <a:r>
              <a:rPr lang="ko-KR" altLang="en-US" sz="1050" dirty="0" smtClean="0"/>
              <a:t>조</a:t>
            </a:r>
            <a:endParaRPr lang="ko-KR" altLang="en-US" sz="1050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528" y="928544"/>
            <a:ext cx="402265" cy="125344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568" y="955672"/>
            <a:ext cx="631965" cy="83529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03" y="929674"/>
            <a:ext cx="195223" cy="99354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2686143" y="899676"/>
            <a:ext cx="4843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solidFill>
                  <a:srgbClr val="252D33"/>
                </a:solidFill>
              </a:rPr>
              <a:t>olleh</a:t>
            </a:r>
            <a:endParaRPr lang="ko-KR" altLang="en-US" sz="800" dirty="0">
              <a:solidFill>
                <a:srgbClr val="252D33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560226" y="902691"/>
            <a:ext cx="4843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252D33"/>
                </a:solidFill>
              </a:rPr>
              <a:t>78%</a:t>
            </a:r>
            <a:endParaRPr lang="ko-KR" altLang="en-US" sz="800" dirty="0">
              <a:solidFill>
                <a:srgbClr val="252D33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662904" y="1607823"/>
            <a:ext cx="920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252D33"/>
                </a:solidFill>
                <a:latin typeface="나눔스퀘어 Bold" pitchFamily="50" charset="-127"/>
                <a:ea typeface="나눔스퀘어 Bold" pitchFamily="50" charset="-127"/>
              </a:rPr>
              <a:t>정진우 </a:t>
            </a:r>
            <a:r>
              <a:rPr lang="en-US" altLang="ko-KR" sz="900" b="1" dirty="0" smtClean="0">
                <a:solidFill>
                  <a:srgbClr val="252D33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900" b="1" dirty="0">
                <a:solidFill>
                  <a:srgbClr val="252D33"/>
                </a:solidFill>
                <a:latin typeface="나눔스퀘어 Bold" pitchFamily="50" charset="-127"/>
                <a:ea typeface="나눔스퀘어 Bold" pitchFamily="50" charset="-127"/>
              </a:rPr>
              <a:t>팀</a:t>
            </a:r>
            <a:r>
              <a:rPr lang="ko-KR" altLang="en-US" sz="900" b="1" dirty="0" smtClean="0">
                <a:solidFill>
                  <a:srgbClr val="252D33"/>
                </a:solidFill>
                <a:latin typeface="나눔스퀘어 Bold" pitchFamily="50" charset="-127"/>
                <a:ea typeface="나눔스퀘어 Bold" pitchFamily="50" charset="-127"/>
              </a:rPr>
              <a:t>장</a:t>
            </a:r>
            <a:r>
              <a:rPr lang="en-US" altLang="ko-KR" sz="900" b="1" dirty="0" smtClean="0">
                <a:solidFill>
                  <a:srgbClr val="252D33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900" b="1" dirty="0">
              <a:solidFill>
                <a:srgbClr val="252D3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383" y="1685591"/>
            <a:ext cx="415504" cy="290662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21" y="2580208"/>
            <a:ext cx="451507" cy="319591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669779" y="2524363"/>
            <a:ext cx="880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나눔스퀘어 Bold" pitchFamily="50" charset="-127"/>
                <a:ea typeface="나눔스퀘어 Bold" pitchFamily="50" charset="-127"/>
              </a:rPr>
              <a:t>김선미</a:t>
            </a:r>
            <a:r>
              <a:rPr lang="en-US" altLang="ko-KR" sz="900" b="1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900" b="1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900" b="1" dirty="0" smtClean="0">
                <a:latin typeface="나눔스퀘어 Bold" pitchFamily="50" charset="-127"/>
                <a:ea typeface="나눔스퀘어 Bold" pitchFamily="50" charset="-127"/>
              </a:rPr>
              <a:t>팀원</a:t>
            </a:r>
            <a:r>
              <a:rPr lang="en-US" altLang="ko-KR" sz="9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9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0" y="3549553"/>
            <a:ext cx="431787" cy="279158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2696564" y="3477388"/>
            <a:ext cx="8814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나눔스퀘어 Bold" pitchFamily="50" charset="-127"/>
                <a:ea typeface="나눔스퀘어 Bold" pitchFamily="50" charset="-127"/>
              </a:rPr>
              <a:t>이재민 </a:t>
            </a:r>
            <a:r>
              <a:rPr lang="en-US" altLang="ko-KR" sz="900" b="1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900" b="1" dirty="0" smtClean="0">
                <a:latin typeface="나눔스퀘어 Bold" pitchFamily="50" charset="-127"/>
                <a:ea typeface="나눔스퀘어 Bold" pitchFamily="50" charset="-127"/>
              </a:rPr>
              <a:t>팀원</a:t>
            </a:r>
            <a:r>
              <a:rPr lang="en-US" altLang="ko-KR" sz="900" b="1" dirty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9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162" y="4369165"/>
            <a:ext cx="449946" cy="290898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2700766" y="4291368"/>
            <a:ext cx="1124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latin typeface="나눔스퀘어 Bold" pitchFamily="50" charset="-127"/>
                <a:ea typeface="나눔스퀘어 Bold" pitchFamily="50" charset="-127"/>
              </a:rPr>
              <a:t>진상형</a:t>
            </a:r>
            <a:r>
              <a:rPr lang="ko-KR" altLang="en-US" sz="900" b="1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900" b="1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900" b="1" dirty="0" smtClean="0">
                <a:latin typeface="나눔스퀘어 Bold" pitchFamily="50" charset="-127"/>
                <a:ea typeface="나눔스퀘어 Bold" pitchFamily="50" charset="-127"/>
              </a:rPr>
              <a:t>팀원</a:t>
            </a:r>
            <a:r>
              <a:rPr lang="en-US" altLang="ko-KR" sz="900" b="1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9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785765" y="1830921"/>
            <a:ext cx="1406251" cy="584084"/>
          </a:xfrm>
          <a:prstGeom prst="wedgeRoundRectCallout">
            <a:avLst>
              <a:gd name="adj1" fmla="val -62917"/>
              <a:gd name="adj2" fmla="val -3694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000" b="1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메인코딩</a:t>
            </a:r>
            <a:endParaRPr lang="en-US" altLang="ko-KR" sz="1000" b="1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b="1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000" b="1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모델링</a:t>
            </a:r>
            <a:r>
              <a:rPr lang="en-US" altLang="ko-KR" sz="1000" b="1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및 디버깅</a:t>
            </a:r>
            <a:endParaRPr lang="en-US" altLang="ko-KR" sz="1000" b="1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00" b="1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ppt</a:t>
            </a:r>
            <a:endParaRPr lang="ko-KR" altLang="en-US" sz="1000" b="1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1" name="모서리가 둥근 사각형 설명선 110"/>
          <p:cNvSpPr/>
          <p:nvPr/>
        </p:nvSpPr>
        <p:spPr>
          <a:xfrm>
            <a:off x="2754974" y="2706484"/>
            <a:ext cx="1406251" cy="584084"/>
          </a:xfrm>
          <a:prstGeom prst="wedgeRoundRectCallout">
            <a:avLst>
              <a:gd name="adj1" fmla="val -62917"/>
              <a:gd name="adj2" fmla="val -3694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서브코딩</a:t>
            </a:r>
            <a:endParaRPr lang="en-US" altLang="ko-KR" sz="1000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화면구현</a:t>
            </a:r>
            <a:endParaRPr lang="en-US" altLang="ko-KR" sz="1000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en-US" altLang="ko-KR" sz="1000" b="1" dirty="0" err="1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ppt</a:t>
            </a:r>
            <a:endParaRPr lang="ko-KR" altLang="en-US" sz="1000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2" name="모서리가 둥근 사각형 설명선 111"/>
          <p:cNvSpPr/>
          <p:nvPr/>
        </p:nvSpPr>
        <p:spPr>
          <a:xfrm>
            <a:off x="2732533" y="3654639"/>
            <a:ext cx="1585783" cy="584084"/>
          </a:xfrm>
          <a:prstGeom prst="wedgeRoundRectCallout">
            <a:avLst>
              <a:gd name="adj1" fmla="val -62917"/>
              <a:gd name="adj2" fmla="val -3694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000" b="1" dirty="0" err="1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메인코딩</a:t>
            </a:r>
            <a:endParaRPr lang="en-US" altLang="ko-KR" sz="1000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000" b="1" dirty="0" err="1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크롤링</a:t>
            </a:r>
            <a:r>
              <a:rPr lang="ko-KR" altLang="en-US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1000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자료수집 및 기능구상</a:t>
            </a:r>
          </a:p>
        </p:txBody>
      </p:sp>
      <p:sp>
        <p:nvSpPr>
          <p:cNvPr id="113" name="모서리가 둥근 사각형 설명선 112"/>
          <p:cNvSpPr/>
          <p:nvPr/>
        </p:nvSpPr>
        <p:spPr>
          <a:xfrm>
            <a:off x="2732533" y="4479182"/>
            <a:ext cx="1406251" cy="551308"/>
          </a:xfrm>
          <a:prstGeom prst="wedgeRoundRectCallout">
            <a:avLst>
              <a:gd name="adj1" fmla="val -62917"/>
              <a:gd name="adj2" fmla="val -3694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서브코딩</a:t>
            </a:r>
            <a:endParaRPr lang="en-US" altLang="ko-KR" sz="1000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000" b="1" dirty="0" err="1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테스팅</a:t>
            </a:r>
            <a:endParaRPr lang="en-US" altLang="ko-KR" sz="1000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en-US" altLang="ko-KR" sz="1000" b="1" dirty="0" err="1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ppt</a:t>
            </a:r>
            <a:endParaRPr lang="ko-KR" altLang="en-US" sz="1000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9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1" y="3034931"/>
            <a:ext cx="6793234" cy="254746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2" y="1065485"/>
            <a:ext cx="5038703" cy="3626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메인화면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추천 장르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비 로그인 시 무작위로 추천 장르 변경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로그인 시 해당 유저가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즐겨찾기한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영화와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비슷한 장르의 영화를 추천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클릭 시 해당 영화 정보로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3931" y="3169564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2" name="그룹 51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3" name="그룹 52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4" name="타원 53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2" name="그룹 71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7" name="그룹 76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0" name="그룹 79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4" name="양쪽 모서리가 둥근 사각형 83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양쪽 모서리가 둥근 사각형 84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3" name="타원 82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8" name="직사각형 77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양쪽 모서리가 둥근 사각형 78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4" name="포인트가 6개인 별 7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7" name="타원 86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포인트가 6개인 별 87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64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1" y="3034931"/>
            <a:ext cx="6793234" cy="254746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1" y="1197577"/>
            <a:ext cx="4968555" cy="3424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메인화면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선호 영화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본인이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즐겨찾기한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영화 목록 출력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즐겨찾기한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영화의 장르 중 무작위로 장르를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선정하여 해당 장르와 동일한 영화 목록 출력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23360" y="1561356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2" name="그룹 51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3" name="그룹 52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4" name="타원 53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2" name="그룹 71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7" name="그룹 76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0" name="그룹 79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4" name="양쪽 모서리가 둥근 사각형 83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양쪽 모서리가 둥근 사각형 84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3" name="타원 82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8" name="직사각형 77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양쪽 모서리가 둥근 사각형 78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4" name="포인트가 6개인 별 7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7" name="타원 86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포인트가 6개인 별 87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타원 89"/>
          <p:cNvSpPr/>
          <p:nvPr/>
        </p:nvSpPr>
        <p:spPr>
          <a:xfrm>
            <a:off x="223360" y="3124589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847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검색결과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영화 제목 클릭 시 해당 영화 정보로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 페이지 버튼 클릭 시 해당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0" name="그룹 2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8" name="그룹 37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1" name="그룹 3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2" name="그룹 3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4" name="그룹 43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45" name="그룹 44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7" name="그룹 56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8" name="그룹 57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9" name="모서리가 둥근 직사각형 5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모서리가 둥근 직사각형 5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0" name="그룹 49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1" name="그룹 5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5" name="모서리가 둥근 직사각형 5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모서리가 둥근 직사각형 5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" name="그룹 5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3" name="모서리가 둥근 직사각형 5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모서리가 둥근 직사각형 5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6" name="타원 45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64" name="그룹 63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68" name="그룹 67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71" name="그룹 70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73" name="양쪽 모서리가 둥근 사각형 72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양쪽 모서리가 둥근 사각형 73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2" name="타원 71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양쪽 모서리가 둥근 사각형 6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6" name="포인트가 6개인 별 65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77" name="타원 76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포인트가 6개인 별 79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3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8" y="1065476"/>
            <a:ext cx="4755600" cy="3362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8" name="타원 77"/>
          <p:cNvSpPr/>
          <p:nvPr/>
        </p:nvSpPr>
        <p:spPr>
          <a:xfrm>
            <a:off x="2266632" y="2803060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9" name="타원 78"/>
          <p:cNvSpPr/>
          <p:nvPr/>
        </p:nvSpPr>
        <p:spPr>
          <a:xfrm>
            <a:off x="2635898" y="3682902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37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9" y="999917"/>
            <a:ext cx="4401215" cy="3349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499992" y="283554"/>
            <a:ext cx="404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영화상세정보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3988957" y="2704274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730997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클릭 시 영화 목록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시 리뷰 작성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비로그인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시 로그인 필요 메시지 출력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 클릭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해당 회원의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즐겨찾기에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  해당 영화 정보 추가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④  리뷰에 남긴 평점을 종합하여 평균 평점을 보여줌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⑤  리뷰 작성 페이지에서 남긴 평점을 보여줌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00350" y="2704274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4816762" y="2704274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12" name="직선 연결선 11"/>
          <p:cNvCxnSpPr>
            <a:endCxn id="31" idx="4"/>
          </p:cNvCxnSpPr>
          <p:nvPr/>
        </p:nvCxnSpPr>
        <p:spPr>
          <a:xfrm flipH="1" flipV="1">
            <a:off x="4562661" y="2955611"/>
            <a:ext cx="81348" cy="346942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32" idx="4"/>
          </p:cNvCxnSpPr>
          <p:nvPr/>
        </p:nvCxnSpPr>
        <p:spPr>
          <a:xfrm flipH="1">
            <a:off x="4932040" y="2955611"/>
            <a:ext cx="47033" cy="346943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0" name="직선 연결선 9"/>
          <p:cNvCxnSpPr>
            <a:endCxn id="78" idx="4"/>
          </p:cNvCxnSpPr>
          <p:nvPr/>
        </p:nvCxnSpPr>
        <p:spPr>
          <a:xfrm flipH="1" flipV="1">
            <a:off x="4151268" y="2955611"/>
            <a:ext cx="249083" cy="346943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45956" y="2892777"/>
            <a:ext cx="1008112" cy="344173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2719581" y="3483141"/>
            <a:ext cx="340175" cy="866405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3321814" y="2704274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cxnSp>
        <p:nvCxnSpPr>
          <p:cNvPr id="22" name="직선 연결선 21"/>
          <p:cNvCxnSpPr>
            <a:stCxn id="20" idx="3"/>
            <a:endCxn id="99" idx="3"/>
          </p:cNvCxnSpPr>
          <p:nvPr/>
        </p:nvCxnSpPr>
        <p:spPr>
          <a:xfrm flipV="1">
            <a:off x="3054068" y="2918804"/>
            <a:ext cx="315286" cy="146060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/>
          <p:cNvSpPr/>
          <p:nvPr/>
        </p:nvSpPr>
        <p:spPr>
          <a:xfrm>
            <a:off x="3514067" y="3987917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</a:t>
            </a:r>
            <a:endParaRPr lang="ko-KR" altLang="en-US" sz="1400" dirty="0"/>
          </a:p>
        </p:txBody>
      </p:sp>
      <p:cxnSp>
        <p:nvCxnSpPr>
          <p:cNvPr id="25" name="직선 연결선 24"/>
          <p:cNvCxnSpPr>
            <a:stCxn id="98" idx="3"/>
            <a:endCxn id="103" idx="2"/>
          </p:cNvCxnSpPr>
          <p:nvPr/>
        </p:nvCxnSpPr>
        <p:spPr>
          <a:xfrm>
            <a:off x="3059756" y="3916344"/>
            <a:ext cx="454311" cy="197242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4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4" y="1124901"/>
            <a:ext cx="4522241" cy="2770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499992" y="283554"/>
            <a:ext cx="404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영화리뷰작성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2577088" y="2028642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730997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①  클릭 시 영화 리뷰 내용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 삽입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상세 정보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시 작성한 내용 초기화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 클릭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해당 영화 상세 정보 페이지로 이동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④  클릭했을 때의 별 개수만큼 평점을 입력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131840" y="2955384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580184" y="3083124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12" name="직선 연결선 11"/>
          <p:cNvCxnSpPr>
            <a:endCxn id="31" idx="0"/>
          </p:cNvCxnSpPr>
          <p:nvPr/>
        </p:nvCxnSpPr>
        <p:spPr>
          <a:xfrm flipH="1">
            <a:off x="3294151" y="2594065"/>
            <a:ext cx="53713" cy="361319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32" idx="4"/>
          </p:cNvCxnSpPr>
          <p:nvPr/>
        </p:nvCxnSpPr>
        <p:spPr>
          <a:xfrm>
            <a:off x="742495" y="3334461"/>
            <a:ext cx="13081" cy="218679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0" name="직선 연결선 9"/>
          <p:cNvCxnSpPr>
            <a:endCxn id="78" idx="5"/>
          </p:cNvCxnSpPr>
          <p:nvPr/>
        </p:nvCxnSpPr>
        <p:spPr>
          <a:xfrm flipH="1" flipV="1">
            <a:off x="2854170" y="2243172"/>
            <a:ext cx="252923" cy="350893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59756" y="2243172"/>
            <a:ext cx="648148" cy="267050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4624811" y="3054397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cxnSp>
        <p:nvCxnSpPr>
          <p:cNvPr id="22" name="직선 연결선 21"/>
          <p:cNvCxnSpPr>
            <a:stCxn id="20" idx="3"/>
            <a:endCxn id="99" idx="2"/>
          </p:cNvCxnSpPr>
          <p:nvPr/>
        </p:nvCxnSpPr>
        <p:spPr>
          <a:xfrm>
            <a:off x="3707904" y="2376697"/>
            <a:ext cx="916907" cy="803369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52" name="그룹 5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" name="그룹 5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4" name="타원 6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" name="그룹 6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2" name="타원 6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3" name="그룹 5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54" name="그룹 5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8" name="타원 5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6" name="타원 5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6" name="그룹 65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67" name="그룹 66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7" name="모서리가 둥근 직사각형 8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모서리가 둥근 직사각형 8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" name="그룹 8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" name="모서리가 둥근 직사각형 8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모서리가 둥근 직사각형 8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" name="그룹 71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73" name="그룹 7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79" name="모서리가 둥근 직사각형 7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모서리가 둥근 직사각형 7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" name="그룹 7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76" name="모서리가 둥근 직사각형 7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모서리가 둥근 직사각형 76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68" name="타원 67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90" name="그룹 89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94" name="그룹 93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97" name="그룹 96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101" name="양쪽 모서리가 둥근 사각형 100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양쪽 모서리가 둥근 사각형 101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0" name="타원 99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5" name="직사각형 94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양쪽 모서리가 둥근 사각형 95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92" name="포인트가 6개인 별 91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105" name="타원 104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포인트가 6개인 별 105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188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39" y="1109986"/>
            <a:ext cx="4849017" cy="2956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499992" y="283554"/>
            <a:ext cx="404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영화즐겨찾기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730997" cy="9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즐겨찾기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추가 시 메시지 출력과 함께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즐겨찾기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목록에 영화 추가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62159"/>
            <a:ext cx="3733602" cy="1852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9102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1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로그인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로그인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아이디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또는 비밀번호 입력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오류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공백이면 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경고메시지 출력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빈칸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알림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아이디 공백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로그인 시 경고 알림</a:t>
            </a:r>
          </a:p>
        </p:txBody>
      </p:sp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85" y="3554345"/>
            <a:ext cx="3096141" cy="1006240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rgbClr val="FFA98B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35" name="그룹 34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6" name="그룹 35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4" name="그룹 4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" name="그룹 4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6" name="타원 4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" name="그룹 36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8" name="그룹 37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0" name="그룹 49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1" name="그룹 50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3" name="그룹 6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4" name="그룹 6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5" name="모서리가 둥근 직사각형 6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" name="모서리가 둥근 직사각형 6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6" name="그룹 55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7" name="그룹 56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8" name="그룹 57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9" name="모서리가 둥근 직사각형 5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모서리가 둥근 직사각형 5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2" name="타원 51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0" name="그룹 69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6" name="그룹 75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" name="양쪽 모서리가 둥근 사각형 86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양쪽 모서리가 둥근 사각형 87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" name="타원 85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3" name="직사각형 82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양쪽 모서리가 둥근 사각형 83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2" name="포인트가 6개인 별 71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90" name="타원 89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포인트가 6개인 별 90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타원 32"/>
          <p:cNvSpPr/>
          <p:nvPr/>
        </p:nvSpPr>
        <p:spPr>
          <a:xfrm>
            <a:off x="3810472" y="3633269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85" y="869524"/>
            <a:ext cx="3144489" cy="2487811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rgbClr val="FFA98B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2" name="타원 31"/>
          <p:cNvSpPr/>
          <p:nvPr/>
        </p:nvSpPr>
        <p:spPr>
          <a:xfrm>
            <a:off x="1547664" y="2596003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358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회원가입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중복확인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등록되지 않은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ID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는 사용 가능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등록된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ID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는 사용 불가능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비밀번호 확인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비밀번호 기입과 비밀번호 확인 기입이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불일치하면 가입불가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 우편번호 찾기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우편번호 검색으로 가입 주소 간편기입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상세주소는 직접입력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④  가입하기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비밀번호 불일치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기입란 공백 시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경고알림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정상 기입 시 가입완료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051" name="Picture 3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69" y="941224"/>
            <a:ext cx="4384800" cy="4021200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rgbClr val="FFA98B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7" name="타원 76"/>
          <p:cNvSpPr/>
          <p:nvPr/>
        </p:nvSpPr>
        <p:spPr>
          <a:xfrm>
            <a:off x="3623855" y="1787514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8" name="타원 77"/>
          <p:cNvSpPr/>
          <p:nvPr/>
        </p:nvSpPr>
        <p:spPr>
          <a:xfrm>
            <a:off x="4211960" y="2424817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79" name="타원 78"/>
          <p:cNvSpPr/>
          <p:nvPr/>
        </p:nvSpPr>
        <p:spPr>
          <a:xfrm>
            <a:off x="3008698" y="3187613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80" name="타원 79"/>
          <p:cNvSpPr/>
          <p:nvPr/>
        </p:nvSpPr>
        <p:spPr>
          <a:xfrm>
            <a:off x="1763688" y="4498348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93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중복확인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80" name="타원 79"/>
          <p:cNvSpPr/>
          <p:nvPr/>
        </p:nvSpPr>
        <p:spPr>
          <a:xfrm>
            <a:off x="936469" y="4749685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60039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중복체크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등록되지 않은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ID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일 때 사용 가능 메시지 출력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등록된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ID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는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사용중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메시지 출력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사용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클릭 시 창을 닫고 회원가입 페이지에 아이디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정보를 보내줌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41" y="916118"/>
            <a:ext cx="3261600" cy="186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타원 76"/>
          <p:cNvSpPr/>
          <p:nvPr/>
        </p:nvSpPr>
        <p:spPr>
          <a:xfrm>
            <a:off x="3722434" y="1779786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8" name="타원 77"/>
          <p:cNvSpPr/>
          <p:nvPr/>
        </p:nvSpPr>
        <p:spPr>
          <a:xfrm>
            <a:off x="2668430" y="2156967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pic>
        <p:nvPicPr>
          <p:cNvPr id="3075" name="Picture 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41" y="2888485"/>
            <a:ext cx="3261600" cy="186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1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영화 목록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80" name="타원 79"/>
          <p:cNvSpPr/>
          <p:nvPr/>
        </p:nvSpPr>
        <p:spPr>
          <a:xfrm>
            <a:off x="936469" y="4749685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해당 영화 이미지 클릭 시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영화 상세 정보 페이지로 이동 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개봉순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클릭 시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개봉순으로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영화 정렬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9" y="1278806"/>
            <a:ext cx="4217252" cy="3116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3087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이중 물결 13"/>
          <p:cNvSpPr/>
          <p:nvPr/>
        </p:nvSpPr>
        <p:spPr>
          <a:xfrm>
            <a:off x="37787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2651685" y="2137420"/>
            <a:ext cx="3840631" cy="822196"/>
            <a:chOff x="3647043" y="2078204"/>
            <a:chExt cx="3840631" cy="822196"/>
          </a:xfrm>
        </p:grpSpPr>
        <p:sp>
          <p:nvSpPr>
            <p:cNvPr id="609" name="TextBox 608"/>
            <p:cNvSpPr txBox="1"/>
            <p:nvPr/>
          </p:nvSpPr>
          <p:spPr>
            <a:xfrm rot="21289880">
              <a:off x="3647043" y="2078204"/>
              <a:ext cx="19145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summary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4788024" y="2438735"/>
              <a:ext cx="2699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5050"/>
                  </a:solidFill>
                  <a:latin typeface="American Captain" pitchFamily="2" charset="0"/>
                </a:rPr>
                <a:t> </a:t>
              </a:r>
              <a:r>
                <a:rPr lang="en-US" altLang="ko-KR" sz="2400" dirty="0" smtClean="0">
                  <a:solidFill>
                    <a:srgbClr val="FF5050"/>
                  </a:solidFill>
                  <a:latin typeface="American Captain" pitchFamily="2" charset="0"/>
                </a:rPr>
                <a:t>              of Project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2250136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354883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모서리가 둥근 직사각형 83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7" name="모서리가 둥근 직사각형 83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모서리가 둥근 직사각형 83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4" name="모서리가 둥근 직사각형 843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모서리가 둥근 직사각형 844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2" name="모서리가 둥근 직사각형 84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3" name="모서리가 둥근 직사각형 84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모서리가 둥근 직사각형 85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모서리가 둥근 직사각형 85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7" name="모서리가 둥근 직사각형 856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8" name="모서리가 둥근 직사각형 857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모서리가 둥근 직사각형 85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4" name="모서리가 둥근 직사각형 85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모서리가 둥근 직사각형 850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모서리가 둥근 직사각형 85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0" name="그룹 929"/>
          <p:cNvGrpSpPr/>
          <p:nvPr/>
        </p:nvGrpSpPr>
        <p:grpSpPr>
          <a:xfrm>
            <a:off x="5989177" y="934385"/>
            <a:ext cx="1248301" cy="1248300"/>
            <a:chOff x="5032314" y="875479"/>
            <a:chExt cx="1084192" cy="1084191"/>
          </a:xfrm>
        </p:grpSpPr>
        <p:sp>
          <p:nvSpPr>
            <p:cNvPr id="931" name="모서리가 둥근 직사각형 93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모서리가 둥근 직사각형 93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모서리가 둥근 직사각형 93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4" name="모서리가 둥근 직사각형 93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모서리가 둥근 직사각형 93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모서리가 둥근 직사각형 93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모서리가 둥근 직사각형 93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모서리가 둥근 직사각형 93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9" name="모서리가 둥근 직사각형 93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모서리가 둥근 직사각형 93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모서리가 둥근 직사각형 94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2" name="모서리가 둥근 직사각형 94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3" name="모서리가 둥근 직사각형 94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4" name="모서리가 둥근 직사각형 94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5" name="모서리가 둥근 직사각형 94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6" name="모서리가 둥근 직사각형 94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7" name="그룹 946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948" name="모서리가 둥근 직사각형 94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모서리가 둥근 직사각형 94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모서리가 둥근 직사각형 94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1" name="모서리가 둥근 직사각형 95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모서리가 둥근 직사각형 95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모서리가 둥근 직사각형 95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모서리가 둥근 직사각형 95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모서리가 둥근 직사각형 95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6" name="모서리가 둥근 직사각형 95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모서리가 둥근 직사각형 95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모서리가 둥근 직사각형 95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9" name="모서리가 둥근 직사각형 95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0" name="모서리가 둥근 직사각형 95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1" name="모서리가 둥근 직사각형 96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2" name="모서리가 둥근 직사각형 96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3" name="모서리가 둥근 직사각형 96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4" name="그룹 963"/>
          <p:cNvGrpSpPr/>
          <p:nvPr/>
        </p:nvGrpSpPr>
        <p:grpSpPr>
          <a:xfrm>
            <a:off x="1193431" y="2725632"/>
            <a:ext cx="786367" cy="786366"/>
            <a:chOff x="5032314" y="875479"/>
            <a:chExt cx="1084192" cy="1084191"/>
          </a:xfrm>
        </p:grpSpPr>
        <p:sp>
          <p:nvSpPr>
            <p:cNvPr id="965" name="모서리가 둥근 직사각형 96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모서리가 둥근 직사각형 96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모서리가 둥근 직사각형 96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모서리가 둥근 직사각형 96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모서리가 둥근 직사각형 96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모서리가 둥근 직사각형 96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모서리가 둥근 직사각형 97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모서리가 둥근 직사각형 97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3" name="모서리가 둥근 직사각형 97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모서리가 둥근 직사각형 97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모서리가 둥근 직사각형 97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모서리가 둥근 직사각형 97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7" name="모서리가 둥근 직사각형 97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8" name="모서리가 둥근 직사각형 97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9" name="모서리가 둥근 직사각형 97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0" name="모서리가 둥근 직사각형 97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5" name="그룹 1014"/>
          <p:cNvGrpSpPr/>
          <p:nvPr/>
        </p:nvGrpSpPr>
        <p:grpSpPr>
          <a:xfrm rot="900000">
            <a:off x="7288681" y="2725632"/>
            <a:ext cx="786367" cy="786366"/>
            <a:chOff x="5032314" y="875479"/>
            <a:chExt cx="1084192" cy="1084191"/>
          </a:xfrm>
        </p:grpSpPr>
        <p:sp>
          <p:nvSpPr>
            <p:cNvPr id="1016" name="모서리가 둥근 직사각형 1015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모서리가 둥근 직사각형 1016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모서리가 둥근 직사각형 1017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9" name="모서리가 둥근 직사각형 1018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모서리가 둥근 직사각형 1019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모서리가 둥근 직사각형 1020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모서리가 둥근 직사각형 102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모서리가 둥근 직사각형 102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모서리가 둥근 직사각형 1023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모서리가 둥근 직사각형 1024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모서리가 둥근 직사각형 1025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모서리가 둥근 직사각형 1026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8" name="모서리가 둥근 직사각형 1027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모서리가 둥근 직사각형 1028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모서리가 둥근 직사각형 102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모서리가 둥근 직사각형 103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712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12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6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2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4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400" tmFilter="0, 0; .2, .5; .8, .5; 1, 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700" autoRev="1" fill="hold"/>
                                        <p:tgtEl>
                                          <p:spTgt spid="10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900" tmFilter="0, 0; .2, .5; .8, .5; 1, 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450" autoRev="1" fill="hold"/>
                                        <p:tgtEl>
                                          <p:spTgt spid="9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9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1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 tmFilter="0, 0; .2, .5; .8, .5; 1, 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50" autoRev="1" fill="hold"/>
                                        <p:tgtEl>
                                          <p:spTgt spid="9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이벤트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각 사진 클릭 시 해당 이벤트 사이트로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2" name="그룹 3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3" name="그룹 3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4" name="그룹 3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5" name="그룹 3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6" name="그룹 45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47" name="그룹 46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1" name="그룹 50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2" name="그룹 51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3" name="그룹 5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7" name="모서리가 둥근 직사각형 5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모서리가 둥근 직사각형 5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4" name="그룹 5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5" name="모서리가 둥근 직사각형 5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모서리가 둥근 직사각형 5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8" name="타원 47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66" name="그룹 65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0" name="그룹 69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73" name="그룹 7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76" name="양쪽 모서리가 둥근 사각형 75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양쪽 모서리가 둥근 사각형 76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4" name="타원 7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1" name="직사각형 70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양쪽 모서리가 둥근 사각형 7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8" name="포인트가 6개인 별 6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79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3" name="타원 82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포인트가 6개인 별 83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8" y="1012995"/>
            <a:ext cx="4847754" cy="3635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246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최신뉴스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각 사진 클릭 시 해당 기사 사이트로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1" name="그룹 30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9" name="그룹 38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2" name="그룹 31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3" name="그룹 32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5" name="타원 34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5" name="그룹 44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46" name="그룹 45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0" name="그룹 49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2" name="모서리가 둥근 직사각형 61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모서리가 둥근 직사각형 62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9" name="그룹 58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0" name="모서리가 둥근 직사각형 5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모서리가 둥근 직사각형 6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1" name="그룹 50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2" name="그룹 51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6" name="모서리가 둥근 직사각형 5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" name="모서리가 둥근 직사각형 56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3" name="그룹 52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4" name="모서리가 둥근 직사각형 53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모서리가 둥근 직사각형 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7" name="타원 46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65" name="그룹 64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69" name="그룹 68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72" name="그룹 71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74" name="양쪽 모서리가 둥근 사각형 73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양쪽 모서리가 둥근 사각형 7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3" name="타원 72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" name="직사각형 69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양쪽 모서리가 둥근 사각형 70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7" name="포인트가 6개인 별 66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79" name="타원 78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포인트가 6개인 별 79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63" y="1087414"/>
            <a:ext cx="4972542" cy="37278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497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333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랭킹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(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예매순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)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크롤링을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통해 최신정보로 업데이트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① 각 항목별로 클릭 시 항목에 맞게 페이지 변경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제목 클릭 시 해당 영화 정보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예매 사이트로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예매 사이트가 없을 시 사이트 없음 출력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0" name="그룹 2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8" name="그룹 37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1" name="그룹 3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2" name="그룹 3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4" name="그룹 43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45" name="그룹 44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7" name="그룹 56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8" name="그룹 57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9" name="모서리가 둥근 직사각형 5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모서리가 둥근 직사각형 5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0" name="그룹 49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1" name="그룹 5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5" name="모서리가 둥근 직사각형 5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모서리가 둥근 직사각형 5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" name="그룹 5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3" name="모서리가 둥근 직사각형 5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모서리가 둥근 직사각형 5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6" name="타원 45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64" name="그룹 63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68" name="그룹 67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71" name="그룹 70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73" name="양쪽 모서리가 둥근 사각형 72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양쪽 모서리가 둥근 사각형 73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2" name="타원 71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양쪽 모서리가 둥근 사각형 6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6" name="포인트가 6개인 별 65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77" name="타원 76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포인트가 6개인 별 7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25" y="1074852"/>
            <a:ext cx="4874400" cy="355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8" name="타원 77"/>
          <p:cNvSpPr/>
          <p:nvPr/>
        </p:nvSpPr>
        <p:spPr>
          <a:xfrm>
            <a:off x="721209" y="2543207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83" name="타원 82"/>
          <p:cNvSpPr/>
          <p:nvPr/>
        </p:nvSpPr>
        <p:spPr>
          <a:xfrm>
            <a:off x="4510618" y="2489811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84" name="타원 83"/>
          <p:cNvSpPr/>
          <p:nvPr/>
        </p:nvSpPr>
        <p:spPr>
          <a:xfrm>
            <a:off x="2120312" y="1993404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025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2" y="1129308"/>
            <a:ext cx="4873081" cy="3555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333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랭킹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(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개봉순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)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크롤링을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통해 최신정보로 업데이트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개봉순으로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영화 랭킹 출력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0" name="그룹 2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8" name="그룹 37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1" name="그룹 3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2" name="그룹 3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4" name="그룹 43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45" name="그룹 44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7" name="그룹 56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8" name="그룹 57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9" name="모서리가 둥근 직사각형 5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모서리가 둥근 직사각형 5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0" name="그룹 49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1" name="그룹 5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5" name="모서리가 둥근 직사각형 5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모서리가 둥근 직사각형 5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" name="그룹 5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3" name="모서리가 둥근 직사각형 5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모서리가 둥근 직사각형 5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6" name="타원 45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64" name="그룹 63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68" name="그룹 67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71" name="그룹 70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73" name="양쪽 모서리가 둥근 사각형 72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양쪽 모서리가 둥근 사각형 73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2" name="타원 71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양쪽 모서리가 둥근 사각형 6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6" name="포인트가 6개인 별 65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77" name="타원 76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포인트가 6개인 별 7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69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333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랭킹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(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평점순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)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6003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 저장된 영화 정보를 평점에 따른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랭킹순으로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출력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0" name="그룹 2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8" name="그룹 37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1" name="그룹 3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2" name="그룹 3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4" name="그룹 43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45" name="그룹 44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7" name="그룹 56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8" name="그룹 57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9" name="모서리가 둥근 직사각형 5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모서리가 둥근 직사각형 5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0" name="그룹 49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1" name="그룹 5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5" name="모서리가 둥근 직사각형 5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모서리가 둥근 직사각형 5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" name="그룹 5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3" name="모서리가 둥근 직사각형 5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모서리가 둥근 직사각형 5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6" name="타원 45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64" name="그룹 63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68" name="그룹 67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71" name="그룹 70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73" name="양쪽 모서리가 둥근 사각형 72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양쪽 모서리가 둥근 사각형 73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2" name="타원 71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양쪽 모서리가 둥근 사각형 6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6" name="포인트가 6개인 별 65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77" name="타원 76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포인트가 6개인 별 7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44" y="1100900"/>
            <a:ext cx="4874400" cy="355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1470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9" y="1260322"/>
            <a:ext cx="4998087" cy="183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780789" y="283554"/>
            <a:ext cx="358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관리자 페이지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107645" y="2039856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클릭 시 영화 정보 추가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시 회원 목록 확인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클릭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목록 확인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4212" y="2446023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94212" y="2852190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7" name="직선 연결선 6"/>
          <p:cNvCxnSpPr>
            <a:endCxn id="78" idx="6"/>
          </p:cNvCxnSpPr>
          <p:nvPr/>
        </p:nvCxnSpPr>
        <p:spPr>
          <a:xfrm flipH="1" flipV="1">
            <a:off x="432267" y="2165525"/>
            <a:ext cx="377406" cy="19818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31" idx="6"/>
          </p:cNvCxnSpPr>
          <p:nvPr/>
        </p:nvCxnSpPr>
        <p:spPr>
          <a:xfrm flipV="1">
            <a:off x="418834" y="2478006"/>
            <a:ext cx="295589" cy="93686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32" idx="6"/>
          </p:cNvCxnSpPr>
          <p:nvPr/>
        </p:nvCxnSpPr>
        <p:spPr>
          <a:xfrm flipV="1">
            <a:off x="418834" y="2571692"/>
            <a:ext cx="336742" cy="406167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44" name="그룹 43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52" name="그룹 5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6" name="타원 5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" name="그룹 5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4" name="타원 5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8" name="그룹 57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9" name="그룹 58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71" name="그룹 7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76" name="모서리가 둥근 직사각형 7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모서리가 둥근 직사각형 76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2" name="그룹 7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73" name="모서리가 둥근 직사각형 7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모서리가 둥근 직사각형 7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4" name="그룹 63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60" name="타원 59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80" name="그룹 79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" name="그룹 85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9" name="그룹 88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91" name="양쪽 모서리가 둥근 사각형 90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양쪽 모서리가 둥근 사각형 91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0" name="타원 89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7" name="직사각형 86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양쪽 모서리가 둥근 사각형 87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4" name="포인트가 6개인 별 8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3" name="그룹 92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94" name="타원 93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포인트가 6개인 별 94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38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48" y="1087414"/>
            <a:ext cx="5114092" cy="3049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780789" y="283554"/>
            <a:ext cx="358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영화 정보 추가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1399354" y="2254020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각 항목 별로 영화 정보를 삽입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 영화 정보 삽입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실패 시 에러 메시지 발생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 클릭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항목 내용 초기화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④  클릭 시 관리자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432316" y="3533719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1727098" y="3760779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12" name="직선 연결선 11"/>
          <p:cNvCxnSpPr>
            <a:stCxn id="31" idx="6"/>
          </p:cNvCxnSpPr>
          <p:nvPr/>
        </p:nvCxnSpPr>
        <p:spPr>
          <a:xfrm flipV="1">
            <a:off x="1756938" y="3565702"/>
            <a:ext cx="295589" cy="93686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32" idx="6"/>
          </p:cNvCxnSpPr>
          <p:nvPr/>
        </p:nvCxnSpPr>
        <p:spPr>
          <a:xfrm flipV="1">
            <a:off x="2051720" y="3524509"/>
            <a:ext cx="344281" cy="361939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2" name="그룹 51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3" name="그룹 52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4" name="타원 53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2" name="그룹 71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7" name="그룹 76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5" name="양쪽 모서리가 둥근 사각형 8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양쪽 모서리가 둥근 사각형 8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4" name="타원 8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직사각형 7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양쪽 모서리가 둥근 사각형 7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4" name="포인트가 6개인 별 7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8" name="타원 8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포인트가 6개인 별 8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864078" y="2425452"/>
            <a:ext cx="1699810" cy="1008112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1"/>
            <a:endCxn id="78" idx="5"/>
          </p:cNvCxnSpPr>
          <p:nvPr/>
        </p:nvCxnSpPr>
        <p:spPr>
          <a:xfrm flipH="1" flipV="1">
            <a:off x="1676436" y="2468550"/>
            <a:ext cx="187642" cy="460958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/>
          <p:cNvSpPr/>
          <p:nvPr/>
        </p:nvSpPr>
        <p:spPr>
          <a:xfrm>
            <a:off x="2605785" y="3785363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cxnSp>
        <p:nvCxnSpPr>
          <p:cNvPr id="13" name="직선 연결선 12"/>
          <p:cNvCxnSpPr>
            <a:stCxn id="91" idx="0"/>
          </p:cNvCxnSpPr>
          <p:nvPr/>
        </p:nvCxnSpPr>
        <p:spPr>
          <a:xfrm flipH="1" flipV="1">
            <a:off x="2605785" y="3565702"/>
            <a:ext cx="162311" cy="21966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44" y="1065485"/>
            <a:ext cx="4865624" cy="3004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499992" y="283554"/>
            <a:ext cx="404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영화 목록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(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관리자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)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2411760" y="3701446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클릭 시 해당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시 해당 영화 정보 삭제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59440" y="2442033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cxnSp>
        <p:nvCxnSpPr>
          <p:cNvPr id="12" name="직선 연결선 11"/>
          <p:cNvCxnSpPr>
            <a:stCxn id="31" idx="2"/>
          </p:cNvCxnSpPr>
          <p:nvPr/>
        </p:nvCxnSpPr>
        <p:spPr>
          <a:xfrm flipH="1" flipV="1">
            <a:off x="4499993" y="2497461"/>
            <a:ext cx="259447" cy="7024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2" name="그룹 51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3" name="그룹 52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4" name="타원 53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2" name="그룹 71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7" name="그룹 76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5" name="양쪽 모서리가 둥근 사각형 8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양쪽 모서리가 둥근 사각형 8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4" name="타원 8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직사각형 7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양쪽 모서리가 둥근 사각형 7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4" name="포인트가 6개인 별 7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8" name="타원 8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포인트가 6개인 별 8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97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499992" y="283554"/>
            <a:ext cx="404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회</a:t>
            </a:r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원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목록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(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관리자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)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 클릭 시 해당 회원 정보 수정 페이지로 이동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②  클릭 시 해당 회원 정보 삭제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③  클릭 시 관리자 페이지로 이동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2" name="그룹 51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3" name="그룹 52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4" name="타원 53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2" name="그룹 71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7" name="그룹 76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5" name="양쪽 모서리가 둥근 사각형 8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양쪽 모서리가 둥근 사각형 8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4" name="타원 8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직사각형 7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양쪽 모서리가 둥근 사각형 7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4" name="포인트가 6개인 별 7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8" name="타원 8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포인트가 6개인 별 8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16" y="1073162"/>
            <a:ext cx="4863600" cy="328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8" name="타원 77"/>
          <p:cNvSpPr/>
          <p:nvPr/>
        </p:nvSpPr>
        <p:spPr>
          <a:xfrm>
            <a:off x="4499992" y="1792266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31" name="타원 30"/>
          <p:cNvSpPr/>
          <p:nvPr/>
        </p:nvSpPr>
        <p:spPr>
          <a:xfrm>
            <a:off x="4905122" y="3769876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5226956" y="2254663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12" name="직선 연결선 11"/>
          <p:cNvCxnSpPr>
            <a:stCxn id="31" idx="0"/>
          </p:cNvCxnSpPr>
          <p:nvPr/>
        </p:nvCxnSpPr>
        <p:spPr>
          <a:xfrm flipH="1" flipV="1">
            <a:off x="4985632" y="3582188"/>
            <a:ext cx="81801" cy="187688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32" idx="1"/>
          </p:cNvCxnSpPr>
          <p:nvPr/>
        </p:nvCxnSpPr>
        <p:spPr>
          <a:xfrm flipH="1" flipV="1">
            <a:off x="5105303" y="2014297"/>
            <a:ext cx="169193" cy="277173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endCxn id="78" idx="4"/>
          </p:cNvCxnSpPr>
          <p:nvPr/>
        </p:nvCxnSpPr>
        <p:spPr>
          <a:xfrm flipV="1">
            <a:off x="4662303" y="2043603"/>
            <a:ext cx="0" cy="21807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9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499992" y="283554"/>
            <a:ext cx="404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회</a:t>
            </a:r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원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수정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수정 클릭 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 해당 회원 정보 수정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내용 초기화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 회원정보를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에서 삭제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2" name="그룹 51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3" name="그룹 52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4" name="타원 53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2" name="그룹 71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7" name="그룹 76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5" name="양쪽 모서리가 둥근 사각형 8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양쪽 모서리가 둥근 사각형 8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4" name="타원 8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직사각형 7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양쪽 모서리가 둥근 사각형 7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4" name="포인트가 6개인 별 7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8" name="타원 8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포인트가 6개인 별 8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67" y="1116338"/>
            <a:ext cx="4680000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8" name="타원 77"/>
          <p:cNvSpPr/>
          <p:nvPr/>
        </p:nvSpPr>
        <p:spPr>
          <a:xfrm>
            <a:off x="1313345" y="4265692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cxnSp>
        <p:nvCxnSpPr>
          <p:cNvPr id="10" name="직선 연결선 9"/>
          <p:cNvCxnSpPr>
            <a:endCxn id="78" idx="6"/>
          </p:cNvCxnSpPr>
          <p:nvPr/>
        </p:nvCxnSpPr>
        <p:spPr>
          <a:xfrm flipH="1" flipV="1">
            <a:off x="1637967" y="4391361"/>
            <a:ext cx="251444" cy="125669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/>
          <p:cNvSpPr/>
          <p:nvPr/>
        </p:nvSpPr>
        <p:spPr>
          <a:xfrm>
            <a:off x="2051722" y="4002593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cxnSp>
        <p:nvCxnSpPr>
          <p:cNvPr id="92" name="직선 연결선 91"/>
          <p:cNvCxnSpPr/>
          <p:nvPr/>
        </p:nvCxnSpPr>
        <p:spPr>
          <a:xfrm flipV="1">
            <a:off x="2178635" y="4221495"/>
            <a:ext cx="10948" cy="292139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2843808" y="4537371"/>
            <a:ext cx="215948" cy="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/>
          <p:cNvSpPr/>
          <p:nvPr/>
        </p:nvSpPr>
        <p:spPr>
          <a:xfrm>
            <a:off x="3041537" y="4391361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64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09290" y="151904"/>
            <a:ext cx="502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Summary of Project 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83898" y="3512375"/>
            <a:ext cx="6335134" cy="17578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Java Servlet</a:t>
            </a:r>
            <a:r>
              <a:rPr lang="ko-KR" altLang="en-US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을 이용한  영화 소개 사이트 구축</a:t>
            </a:r>
            <a:endParaRPr lang="en-US" altLang="ko-KR" sz="1400" spc="3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DB </a:t>
            </a:r>
            <a:r>
              <a:rPr lang="ko-KR" altLang="en-US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연동을 통해 사용자가 원하는 장르의 다른 영화를 추천</a:t>
            </a:r>
            <a:endParaRPr lang="en-US" altLang="ko-KR" sz="1400" spc="3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spc="3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예매순</a:t>
            </a:r>
            <a:r>
              <a:rPr lang="en-US" altLang="ko-KR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, </a:t>
            </a:r>
            <a:r>
              <a:rPr lang="ko-KR" altLang="en-US" sz="1400" spc="3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개봉순</a:t>
            </a:r>
            <a:r>
              <a:rPr lang="ko-KR" altLang="en-US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 등의 영화 랭킹으로 실시간 영화 랭킹 조회</a:t>
            </a:r>
            <a:endParaRPr lang="en-US" altLang="ko-KR" sz="1400" spc="3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다른 사용자들의 영화 리뷰를 보며 영화 정보 습득</a:t>
            </a:r>
            <a:endParaRPr lang="ko-KR" altLang="en-US" sz="1400" spc="3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grpSp>
        <p:nvGrpSpPr>
          <p:cNvPr id="601" name="그룹 60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602" name="그룹 60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66" name="그룹 66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9" name="타원 71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0" name="타원 719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16" name="그룹 715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7" name="타원 71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" name="타원 7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4" name="그룹 60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10" name="타원 60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8" name="타원 6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06" name="타원 60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타원 60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21" name="그룹 720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722" name="그룹 721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26" name="그룹 725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46" name="그룹 845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0" name="모서리가 둥근 직사각형 84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5" name="모서리가 둥근 직사각형 8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7" name="그룹 846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8" name="모서리가 둥근 직사각형 847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9" name="모서리가 둥근 직사각형 84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7" name="그룹 726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3" name="그룹 83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0" name="모서리가 둥근 직사각형 83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1" name="모서리가 둥근 직사각형 84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5" name="그룹 834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36" name="모서리가 둥근 직사각형 83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9" name="모서리가 둥근 직사각형 83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723" name="타원 722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타원 723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타원 724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861" name="그룹 860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5" name="그룹 864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68" name="그룹 86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0" name="양쪽 모서리가 둥근 사각형 869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1" name="양쪽 모서리가 둥근 사각형 870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9" name="타원 868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6" name="직사각형 865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양쪽 모서리가 둥근 사각형 866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2" name="그룹 861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63" name="포인트가 6개인 별 862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2" name="그룹 871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73" name="타원 872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4" name="포인트가 6개인 별 873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5" name="타원 874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03" y="1488377"/>
            <a:ext cx="2087239" cy="17659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isometricOffAxis1Right"/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00" y="1488378"/>
            <a:ext cx="2906053" cy="16428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8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897" y="1434867"/>
            <a:ext cx="2552777" cy="1644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RightFacing">
              <a:rot lat="623785" lon="18963666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" y="1318386"/>
            <a:ext cx="2242822" cy="181283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23586" lon="2652410" rev="9107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24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이중 물결 13"/>
          <p:cNvSpPr/>
          <p:nvPr/>
        </p:nvSpPr>
        <p:spPr>
          <a:xfrm>
            <a:off x="37787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333816" y="2096910"/>
            <a:ext cx="3613345" cy="964103"/>
            <a:chOff x="4167453" y="1936297"/>
            <a:chExt cx="3613345" cy="964103"/>
          </a:xfrm>
        </p:grpSpPr>
        <p:sp>
          <p:nvSpPr>
            <p:cNvPr id="609" name="TextBox 608"/>
            <p:cNvSpPr txBox="1"/>
            <p:nvPr/>
          </p:nvSpPr>
          <p:spPr>
            <a:xfrm rot="20973818">
              <a:off x="4167453" y="1936297"/>
              <a:ext cx="36133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Conclusion </a:t>
              </a:r>
              <a:r>
                <a:rPr lang="en-US" altLang="ko-KR" sz="4000" b="1" dirty="0" smtClean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&amp;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5075371" y="2438735"/>
              <a:ext cx="21276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5050"/>
                  </a:solidFill>
                  <a:latin typeface="American Captain" pitchFamily="2" charset="0"/>
                </a:rPr>
                <a:t>       Improvements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4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2250136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354883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391" name="모서리가 둥근 직사각형 39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모서리가 둥근 직사각형 39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모서리가 둥근 직사각형 39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모서리가 둥근 직사각형 39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모서리가 둥근 직사각형 39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모서리가 둥근 직사각형 39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모서리가 둥근 직사각형 39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모서리가 둥근 직사각형 39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모서리가 둥근 직사각형 39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모서리가 둥근 직사각형 39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모서리가 둥근 직사각형 40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모서리가 둥근 직사각형 40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모서리가 둥근 직사각형 40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모서리가 둥근 직사각형 40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모서리가 둥근 직사각형 40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모서리가 둥근 직사각형 40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7" name="그룹 406"/>
          <p:cNvGrpSpPr/>
          <p:nvPr/>
        </p:nvGrpSpPr>
        <p:grpSpPr>
          <a:xfrm>
            <a:off x="5989177" y="934385"/>
            <a:ext cx="1248301" cy="1248300"/>
            <a:chOff x="5032314" y="875479"/>
            <a:chExt cx="1084192" cy="1084191"/>
          </a:xfrm>
        </p:grpSpPr>
        <p:sp>
          <p:nvSpPr>
            <p:cNvPr id="408" name="모서리가 둥근 직사각형 40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모서리가 둥근 직사각형 40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모서리가 둥근 직사각형 40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모서리가 둥근 직사각형 41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모서리가 둥근 직사각형 41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모서리가 둥근 직사각형 41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모서리가 둥근 직사각형 41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모서리가 둥근 직사각형 41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모서리가 둥근 직사각형 41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모서리가 둥근 직사각형 41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모서리가 둥근 직사각형 41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모서리가 둥근 직사각형 41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모서리가 둥근 직사각형 41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모서리가 둥근 직사각형 42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모서리가 둥근 직사각형 42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모서리가 둥근 직사각형 42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4" name="그룹 423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425" name="모서리가 둥근 직사각형 42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모서리가 둥근 직사각형 42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모서리가 둥근 직사각형 42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모서리가 둥근 직사각형 42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모서리가 둥근 직사각형 42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모서리가 둥근 직사각형 42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모서리가 둥근 직사각형 43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모서리가 둥근 직사각형 43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모서리가 둥근 직사각형 43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모서리가 둥근 직사각형 43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모서리가 둥근 직사각형 43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모서리가 둥근 직사각형 43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모서리가 둥근 직사각형 43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모서리가 둥근 직사각형 43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모서리가 둥근 직사각형 43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모서리가 둥근 직사각형 44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2" name="그룹 441"/>
          <p:cNvGrpSpPr/>
          <p:nvPr/>
        </p:nvGrpSpPr>
        <p:grpSpPr>
          <a:xfrm>
            <a:off x="1193431" y="2725632"/>
            <a:ext cx="786367" cy="786366"/>
            <a:chOff x="5032314" y="875479"/>
            <a:chExt cx="1084192" cy="1084191"/>
          </a:xfrm>
        </p:grpSpPr>
        <p:sp>
          <p:nvSpPr>
            <p:cNvPr id="443" name="모서리가 둥근 직사각형 442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모서리가 둥근 직사각형 44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모서리가 둥근 직사각형 444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모서리가 둥근 직사각형 445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모서리가 둥근 직사각형 446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모서리가 둥근 직사각형 447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모서리가 둥근 직사각형 448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모서리가 둥근 직사각형 449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모서리가 둥근 직사각형 450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모서리가 둥근 직사각형 451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모서리가 둥근 직사각형 452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모서리가 둥근 직사각형 453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모서리가 둥근 직사각형 454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모서리가 둥근 직사각형 455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모서리가 둥근 직사각형 456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모서리가 둥근 직사각형 457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9" name="그룹 458"/>
          <p:cNvGrpSpPr/>
          <p:nvPr/>
        </p:nvGrpSpPr>
        <p:grpSpPr>
          <a:xfrm rot="900000">
            <a:off x="7288681" y="2725632"/>
            <a:ext cx="786367" cy="786366"/>
            <a:chOff x="5032314" y="875479"/>
            <a:chExt cx="1084192" cy="1084191"/>
          </a:xfrm>
        </p:grpSpPr>
        <p:sp>
          <p:nvSpPr>
            <p:cNvPr id="460" name="모서리가 둥근 직사각형 459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모서리가 둥근 직사각형 460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모서리가 둥근 직사각형 461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모서리가 둥근 직사각형 464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모서리가 둥근 직사각형 465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모서리가 둥근 직사각형 466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모서리가 둥근 직사각형 467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모서리가 둥근 직사각형 468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모서리가 둥근 직사각형 469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모서리가 둥근 직사각형 470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모서리가 둥근 직사각형 471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모서리가 둥근 직사각형 472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모서리가 둥근 직사각형 473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모서리가 둥근 직사각형 474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모서리가 둥근 직사각형 476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88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12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6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28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4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400" tmFilter="0, 0; .2, .5; .8, .5; 1, 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700" autoRev="1" fill="hold"/>
                                        <p:tgtEl>
                                          <p:spTgt spid="4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900" tmFilter="0, 0; .2, .5; .8, .5; 1, 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450" autoRev="1" fill="hold"/>
                                        <p:tgtEl>
                                          <p:spTgt spid="4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4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100" tmFilter="0, 0; .2, .5; .8, .5; 1, 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50" autoRev="1" fill="hold"/>
                                        <p:tgtEl>
                                          <p:spTgt spid="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 tmFilter="0, 0; .2, .5; .8, .5; 1, 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50" autoRev="1" fill="hold"/>
                                        <p:tgtEl>
                                          <p:spTgt spid="4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3919209"/>
            <a:ext cx="6660232" cy="181861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74490" y="268120"/>
            <a:ext cx="2505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prstClr val="white"/>
                </a:solidFill>
                <a:latin typeface="Dopestyle " pitchFamily="2" charset="0"/>
              </a:rPr>
              <a:t>Conclusion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prstClr val="white"/>
              </a:solidFill>
              <a:latin typeface="Dopestyle 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60504" y="-1534988"/>
            <a:ext cx="2227792" cy="712532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46916" y="2065412"/>
            <a:ext cx="7385114" cy="1600438"/>
            <a:chOff x="301049" y="2065412"/>
            <a:chExt cx="7385114" cy="1600438"/>
          </a:xfrm>
        </p:grpSpPr>
        <p:sp>
          <p:nvSpPr>
            <p:cNvPr id="34" name="TextBox 33"/>
            <p:cNvSpPr txBox="1"/>
            <p:nvPr/>
          </p:nvSpPr>
          <p:spPr>
            <a:xfrm>
              <a:off x="301049" y="2065412"/>
              <a:ext cx="3869100" cy="16004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페이지 구성을 통해 자바 프로그래밍 능력을 습득하였다</a:t>
              </a:r>
              <a:r>
                <a:rPr lang="en-US" altLang="ko-KR" sz="1400" dirty="0" smtClean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algn="just"/>
              <a:endPara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모듈화를 통한 효율적인 업무 분배가 가능하였다</a:t>
              </a:r>
              <a:r>
                <a:rPr lang="en-US" altLang="ko-KR" sz="1400" dirty="0" smtClean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algn="just"/>
              <a:endPara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데이터베이스를 통한 데이터 관리의 중요성을 느꼈다</a:t>
              </a:r>
              <a:r>
                <a:rPr lang="en-US" altLang="ko-KR" sz="14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170149" y="2065412"/>
              <a:ext cx="3516014" cy="1600438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806070" y="2412006"/>
            <a:ext cx="3222314" cy="804870"/>
            <a:chOff x="4916615" y="2454196"/>
            <a:chExt cx="3222314" cy="804870"/>
          </a:xfrm>
        </p:grpSpPr>
        <p:sp>
          <p:nvSpPr>
            <p:cNvPr id="37" name="TextBox 36"/>
            <p:cNvSpPr txBox="1"/>
            <p:nvPr/>
          </p:nvSpPr>
          <p:spPr>
            <a:xfrm rot="21221576">
              <a:off x="4916615" y="2454196"/>
              <a:ext cx="234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ln w="12700">
                    <a:solidFill>
                      <a:srgbClr val="F79646">
                        <a:lumMod val="20000"/>
                        <a:lumOff val="80000"/>
                      </a:srgbClr>
                    </a:solidFill>
                  </a:ln>
                  <a:solidFill>
                    <a:srgbClr val="FF5050"/>
                  </a:solidFill>
                  <a:latin typeface="Dopestyle " pitchFamily="2" charset="0"/>
                </a:rPr>
                <a:t>Let ’s go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91605" y="2872048"/>
              <a:ext cx="1647324" cy="387018"/>
            </a:xfrm>
            <a:prstGeom prst="rect">
              <a:avLst/>
            </a:prstGeom>
            <a:noFill/>
          </p:spPr>
          <p:txBody>
            <a:bodyPr wrap="square" rtlCol="0">
              <a:prstTxWarp prst="textSlantUp">
                <a:avLst/>
              </a:prstTxWarp>
              <a:spAutoFit/>
            </a:bodyPr>
            <a:lstStyle/>
            <a:p>
              <a:pPr algn="just"/>
              <a:r>
                <a:rPr lang="en-US" altLang="ko-KR" sz="1050" dirty="0" smtClean="0">
                  <a:solidFill>
                    <a:srgbClr val="F79646">
                      <a:lumMod val="20000"/>
                      <a:lumOff val="80000"/>
                    </a:srgbClr>
                  </a:solidFill>
                  <a:latin typeface="American Captain" pitchFamily="2" charset="0"/>
                </a:rPr>
                <a:t>Movie!</a:t>
              </a:r>
              <a:endParaRPr lang="en-US" altLang="ko-KR" sz="2400" dirty="0" smtClean="0">
                <a:solidFill>
                  <a:srgbClr val="F79646">
                    <a:lumMod val="20000"/>
                    <a:lumOff val="80000"/>
                  </a:srgbClr>
                </a:solidFill>
                <a:latin typeface="American Capta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2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3919209"/>
            <a:ext cx="6660232" cy="181861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72234" y="218145"/>
            <a:ext cx="3614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prstClr val="white"/>
                </a:solidFill>
                <a:latin typeface="Dopestyle " pitchFamily="2" charset="0"/>
              </a:rPr>
              <a:t>Improvements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prstClr val="white"/>
              </a:solidFill>
              <a:latin typeface="Dopestyle 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60504" y="-1534988"/>
            <a:ext cx="2227792" cy="712532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6916" y="2065412"/>
            <a:ext cx="7385114" cy="1600438"/>
            <a:chOff x="301049" y="2065412"/>
            <a:chExt cx="7385114" cy="1600438"/>
          </a:xfrm>
        </p:grpSpPr>
        <p:sp>
          <p:nvSpPr>
            <p:cNvPr id="6" name="TextBox 5"/>
            <p:cNvSpPr txBox="1"/>
            <p:nvPr/>
          </p:nvSpPr>
          <p:spPr>
            <a:xfrm>
              <a:off x="301049" y="2065412"/>
              <a:ext cx="3683175" cy="16004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아이디</a:t>
              </a:r>
              <a:r>
                <a:rPr lang="en-US" altLang="ko-KR" sz="14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비밀번호 찾기 기능이 </a:t>
              </a:r>
              <a:r>
                <a:rPr lang="ko-KR" altLang="en-US" sz="1400" dirty="0" smtClean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필요</a:t>
              </a:r>
              <a:endPara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접속자</a:t>
              </a:r>
              <a:r>
                <a:rPr lang="ko-KR" altLang="en-US" sz="14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</a:t>
              </a:r>
              <a:r>
                <a:rPr lang="en-US" altLang="ko-KR" sz="14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리뷰의 수 등 수치데이터 관리 기능 </a:t>
              </a:r>
              <a:r>
                <a:rPr lang="ko-KR" altLang="en-US" sz="1400" dirty="0" smtClean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필요</a:t>
              </a:r>
              <a:endPara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 간 소통을 위한 커뮤니티 공간 </a:t>
              </a:r>
              <a:r>
                <a:rPr lang="ko-KR" altLang="en-US" sz="1400" dirty="0" smtClean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필요</a:t>
              </a:r>
              <a:endPara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84224" y="2065412"/>
              <a:ext cx="3701939" cy="156966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806070" y="2412006"/>
            <a:ext cx="3222314" cy="804870"/>
            <a:chOff x="4916615" y="2454196"/>
            <a:chExt cx="3222314" cy="804870"/>
          </a:xfrm>
        </p:grpSpPr>
        <p:sp>
          <p:nvSpPr>
            <p:cNvPr id="114" name="TextBox 113"/>
            <p:cNvSpPr txBox="1"/>
            <p:nvPr/>
          </p:nvSpPr>
          <p:spPr>
            <a:xfrm rot="21221576">
              <a:off x="4916615" y="2454196"/>
              <a:ext cx="234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ln w="12700">
                    <a:solidFill>
                      <a:srgbClr val="F79646">
                        <a:lumMod val="20000"/>
                        <a:lumOff val="80000"/>
                      </a:srgbClr>
                    </a:solidFill>
                  </a:ln>
                  <a:solidFill>
                    <a:srgbClr val="FF5050"/>
                  </a:solidFill>
                  <a:latin typeface="Dopestyle " pitchFamily="2" charset="0"/>
                </a:rPr>
                <a:t>Let ’s go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91605" y="2872048"/>
              <a:ext cx="1647324" cy="387018"/>
            </a:xfrm>
            <a:prstGeom prst="rect">
              <a:avLst/>
            </a:prstGeom>
            <a:noFill/>
          </p:spPr>
          <p:txBody>
            <a:bodyPr wrap="square" rtlCol="0">
              <a:prstTxWarp prst="textSlantUp">
                <a:avLst/>
              </a:prstTxWarp>
              <a:spAutoFit/>
            </a:bodyPr>
            <a:lstStyle/>
            <a:p>
              <a:pPr algn="just"/>
              <a:r>
                <a:rPr lang="en-US" altLang="ko-KR" sz="1050" dirty="0" smtClean="0">
                  <a:solidFill>
                    <a:srgbClr val="F79646">
                      <a:lumMod val="20000"/>
                      <a:lumOff val="80000"/>
                    </a:srgbClr>
                  </a:solidFill>
                  <a:latin typeface="American Captain" pitchFamily="2" charset="0"/>
                </a:rPr>
                <a:t>Movie!</a:t>
              </a:r>
              <a:endParaRPr lang="en-US" altLang="ko-KR" sz="2400" dirty="0" smtClean="0">
                <a:solidFill>
                  <a:srgbClr val="F79646">
                    <a:lumMod val="20000"/>
                    <a:lumOff val="80000"/>
                  </a:srgbClr>
                </a:solidFill>
                <a:latin typeface="American Capta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8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그룹 477"/>
          <p:cNvGrpSpPr/>
          <p:nvPr/>
        </p:nvGrpSpPr>
        <p:grpSpPr>
          <a:xfrm>
            <a:off x="-3953565" y="-5539039"/>
            <a:ext cx="17217782" cy="16323114"/>
            <a:chOff x="-2630851" y="-2868650"/>
            <a:chExt cx="13933700" cy="13209679"/>
          </a:xfrm>
          <a:solidFill>
            <a:srgbClr val="FFC6B1"/>
          </a:solidFill>
        </p:grpSpPr>
        <p:sp>
          <p:nvSpPr>
            <p:cNvPr id="479" name="순서도: 병합 478"/>
            <p:cNvSpPr/>
            <p:nvPr/>
          </p:nvSpPr>
          <p:spPr>
            <a:xfrm rot="5400000">
              <a:off x="7149953" y="233564"/>
              <a:ext cx="1296144" cy="7009648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0" name="그룹 479"/>
            <p:cNvGrpSpPr/>
            <p:nvPr/>
          </p:nvGrpSpPr>
          <p:grpSpPr>
            <a:xfrm>
              <a:off x="-2594695" y="-2868650"/>
              <a:ext cx="13771935" cy="7051481"/>
              <a:chOff x="-2594695" y="-2868650"/>
              <a:chExt cx="13771935" cy="7051481"/>
            </a:xfrm>
            <a:grpFill/>
          </p:grpSpPr>
          <p:sp>
            <p:nvSpPr>
              <p:cNvPr id="506" name="순서도: 병합 505"/>
              <p:cNvSpPr/>
              <p:nvPr/>
            </p:nvSpPr>
            <p:spPr>
              <a:xfrm>
                <a:off x="3645129" y="-1764506"/>
                <a:ext cx="1296144" cy="5483844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0" name="순서도: 병합 509"/>
              <p:cNvSpPr/>
              <p:nvPr/>
            </p:nvSpPr>
            <p:spPr>
              <a:xfrm rot="1800000">
                <a:off x="5044853" y="-2868650"/>
                <a:ext cx="2024995" cy="7042515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1" name="순서도: 병합 510"/>
              <p:cNvSpPr/>
              <p:nvPr/>
            </p:nvSpPr>
            <p:spPr>
              <a:xfrm rot="3600000">
                <a:off x="6424472" y="-1805594"/>
                <a:ext cx="2122817" cy="7382719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2" name="그룹 511"/>
              <p:cNvGrpSpPr/>
              <p:nvPr/>
            </p:nvGrpSpPr>
            <p:grpSpPr>
              <a:xfrm flipH="1">
                <a:off x="-2594695" y="-2859684"/>
                <a:ext cx="7382719" cy="7042515"/>
                <a:chOff x="341295" y="-2563850"/>
                <a:chExt cx="7382719" cy="7042515"/>
              </a:xfrm>
              <a:grpFill/>
            </p:grpSpPr>
            <p:sp>
              <p:nvSpPr>
                <p:cNvPr id="513" name="순서도: 병합 512"/>
                <p:cNvSpPr/>
                <p:nvPr/>
              </p:nvSpPr>
              <p:spPr>
                <a:xfrm rot="1800000">
                  <a:off x="1591627" y="-2563850"/>
                  <a:ext cx="2024995" cy="7042515"/>
                </a:xfrm>
                <a:prstGeom prst="flowChartMerg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3" name="순서도: 병합 522"/>
                <p:cNvSpPr/>
                <p:nvPr/>
              </p:nvSpPr>
              <p:spPr>
                <a:xfrm rot="3600000">
                  <a:off x="2971246" y="-1500794"/>
                  <a:ext cx="2122817" cy="7382719"/>
                </a:xfrm>
                <a:prstGeom prst="flowChartMerg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81" name="그룹 480"/>
            <p:cNvGrpSpPr/>
            <p:nvPr/>
          </p:nvGrpSpPr>
          <p:grpSpPr>
            <a:xfrm flipV="1">
              <a:off x="-2592767" y="3289548"/>
              <a:ext cx="13771935" cy="7051481"/>
              <a:chOff x="-2594695" y="-2868650"/>
              <a:chExt cx="13771935" cy="7051481"/>
            </a:xfrm>
            <a:grpFill/>
          </p:grpSpPr>
          <p:sp>
            <p:nvSpPr>
              <p:cNvPr id="487" name="순서도: 병합 486"/>
              <p:cNvSpPr/>
              <p:nvPr/>
            </p:nvSpPr>
            <p:spPr>
              <a:xfrm>
                <a:off x="3645129" y="-1764506"/>
                <a:ext cx="1296144" cy="5483844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순서도: 병합 487"/>
              <p:cNvSpPr/>
              <p:nvPr/>
            </p:nvSpPr>
            <p:spPr>
              <a:xfrm rot="1800000">
                <a:off x="5044853" y="-2868650"/>
                <a:ext cx="2024995" cy="7042515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9" name="순서도: 병합 488"/>
              <p:cNvSpPr/>
              <p:nvPr/>
            </p:nvSpPr>
            <p:spPr>
              <a:xfrm rot="3600000">
                <a:off x="6424472" y="-1805594"/>
                <a:ext cx="2122817" cy="7382719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2" name="그룹 501"/>
              <p:cNvGrpSpPr/>
              <p:nvPr/>
            </p:nvGrpSpPr>
            <p:grpSpPr>
              <a:xfrm flipH="1">
                <a:off x="-2594695" y="-2859684"/>
                <a:ext cx="7382719" cy="7042515"/>
                <a:chOff x="341295" y="-2563850"/>
                <a:chExt cx="7382719" cy="7042515"/>
              </a:xfrm>
              <a:grpFill/>
            </p:grpSpPr>
            <p:sp>
              <p:nvSpPr>
                <p:cNvPr id="503" name="순서도: 병합 502"/>
                <p:cNvSpPr/>
                <p:nvPr/>
              </p:nvSpPr>
              <p:spPr>
                <a:xfrm rot="1800000">
                  <a:off x="1591627" y="-2563850"/>
                  <a:ext cx="2024995" cy="7042515"/>
                </a:xfrm>
                <a:prstGeom prst="flowChartMerg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4" name="순서도: 병합 503"/>
                <p:cNvSpPr/>
                <p:nvPr/>
              </p:nvSpPr>
              <p:spPr>
                <a:xfrm rot="3600000">
                  <a:off x="2971246" y="-1500794"/>
                  <a:ext cx="2122817" cy="7382719"/>
                </a:xfrm>
                <a:prstGeom prst="flowChartMerg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6" name="순서도: 병합 485"/>
            <p:cNvSpPr/>
            <p:nvPr/>
          </p:nvSpPr>
          <p:spPr>
            <a:xfrm rot="16200000" flipH="1">
              <a:off x="184067" y="275398"/>
              <a:ext cx="1296144" cy="692598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7" name="이중 물결 13"/>
          <p:cNvSpPr/>
          <p:nvPr/>
        </p:nvSpPr>
        <p:spPr>
          <a:xfrm>
            <a:off x="37787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90683" y="2244062"/>
            <a:ext cx="3089059" cy="911049"/>
            <a:chOff x="4417557" y="1989351"/>
            <a:chExt cx="3089059" cy="911049"/>
          </a:xfrm>
        </p:grpSpPr>
        <p:sp>
          <p:nvSpPr>
            <p:cNvPr id="609" name="TextBox 608"/>
            <p:cNvSpPr txBox="1"/>
            <p:nvPr/>
          </p:nvSpPr>
          <p:spPr>
            <a:xfrm rot="20973818">
              <a:off x="4417557" y="1989351"/>
              <a:ext cx="2504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Question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5379011" y="2438735"/>
              <a:ext cx="21276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5050"/>
                  </a:solidFill>
                  <a:latin typeface="American Captain" pitchFamily="2" charset="0"/>
                </a:rPr>
                <a:t>And answer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5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2250136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354883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391" name="모서리가 둥근 직사각형 39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모서리가 둥근 직사각형 39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모서리가 둥근 직사각형 39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모서리가 둥근 직사각형 39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모서리가 둥근 직사각형 39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모서리가 둥근 직사각형 39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모서리가 둥근 직사각형 39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모서리가 둥근 직사각형 39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모서리가 둥근 직사각형 39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모서리가 둥근 직사각형 39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모서리가 둥근 직사각형 40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모서리가 둥근 직사각형 40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모서리가 둥근 직사각형 40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모서리가 둥근 직사각형 40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모서리가 둥근 직사각형 40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모서리가 둥근 직사각형 40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7" name="그룹 406"/>
          <p:cNvGrpSpPr/>
          <p:nvPr/>
        </p:nvGrpSpPr>
        <p:grpSpPr>
          <a:xfrm>
            <a:off x="5989177" y="934385"/>
            <a:ext cx="1248301" cy="1248300"/>
            <a:chOff x="5032314" y="875479"/>
            <a:chExt cx="1084192" cy="1084191"/>
          </a:xfrm>
        </p:grpSpPr>
        <p:sp>
          <p:nvSpPr>
            <p:cNvPr id="408" name="모서리가 둥근 직사각형 40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모서리가 둥근 직사각형 40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모서리가 둥근 직사각형 40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모서리가 둥근 직사각형 41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모서리가 둥근 직사각형 41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모서리가 둥근 직사각형 41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모서리가 둥근 직사각형 41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모서리가 둥근 직사각형 41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모서리가 둥근 직사각형 41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모서리가 둥근 직사각형 41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모서리가 둥근 직사각형 41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모서리가 둥근 직사각형 41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모서리가 둥근 직사각형 41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모서리가 둥근 직사각형 42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모서리가 둥근 직사각형 42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모서리가 둥근 직사각형 42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4" name="그룹 423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425" name="모서리가 둥근 직사각형 42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모서리가 둥근 직사각형 42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모서리가 둥근 직사각형 42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모서리가 둥근 직사각형 42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모서리가 둥근 직사각형 42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모서리가 둥근 직사각형 42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모서리가 둥근 직사각형 43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모서리가 둥근 직사각형 43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모서리가 둥근 직사각형 43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모서리가 둥근 직사각형 43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모서리가 둥근 직사각형 43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모서리가 둥근 직사각형 43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모서리가 둥근 직사각형 43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모서리가 둥근 직사각형 43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모서리가 둥근 직사각형 43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모서리가 둥근 직사각형 44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2" name="그룹 441"/>
          <p:cNvGrpSpPr/>
          <p:nvPr/>
        </p:nvGrpSpPr>
        <p:grpSpPr>
          <a:xfrm>
            <a:off x="1193431" y="2725632"/>
            <a:ext cx="786367" cy="786366"/>
            <a:chOff x="5032314" y="875479"/>
            <a:chExt cx="1084192" cy="1084191"/>
          </a:xfrm>
        </p:grpSpPr>
        <p:sp>
          <p:nvSpPr>
            <p:cNvPr id="443" name="모서리가 둥근 직사각형 442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모서리가 둥근 직사각형 44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모서리가 둥근 직사각형 444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모서리가 둥근 직사각형 445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모서리가 둥근 직사각형 446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모서리가 둥근 직사각형 447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모서리가 둥근 직사각형 448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모서리가 둥근 직사각형 449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모서리가 둥근 직사각형 450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모서리가 둥근 직사각형 451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모서리가 둥근 직사각형 452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모서리가 둥근 직사각형 453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모서리가 둥근 직사각형 454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모서리가 둥근 직사각형 455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모서리가 둥근 직사각형 456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모서리가 둥근 직사각형 457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9" name="그룹 458"/>
          <p:cNvGrpSpPr/>
          <p:nvPr/>
        </p:nvGrpSpPr>
        <p:grpSpPr>
          <a:xfrm rot="900000">
            <a:off x="7288681" y="2725632"/>
            <a:ext cx="786367" cy="786366"/>
            <a:chOff x="5032314" y="875479"/>
            <a:chExt cx="1084192" cy="1084191"/>
          </a:xfrm>
        </p:grpSpPr>
        <p:sp>
          <p:nvSpPr>
            <p:cNvPr id="460" name="모서리가 둥근 직사각형 459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모서리가 둥근 직사각형 460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모서리가 둥근 직사각형 461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모서리가 둥근 직사각형 464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모서리가 둥근 직사각형 465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모서리가 둥근 직사각형 466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모서리가 둥근 직사각형 467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모서리가 둥근 직사각형 468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모서리가 둥근 직사각형 469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모서리가 둥근 직사각형 470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모서리가 둥근 직사각형 471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모서리가 둥근 직사각형 472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모서리가 둥근 직사각형 473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모서리가 둥근 직사각형 474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모서리가 둥근 직사각형 476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2808658" y="3166679"/>
            <a:ext cx="3526685" cy="322089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</a:rPr>
              <a:t>IF YOU HAVE ANY QUESTION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American Capta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32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12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6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28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4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400" tmFilter="0, 0; .2, .5; .8, .5; 1, 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700" autoRev="1" fill="hold"/>
                                        <p:tgtEl>
                                          <p:spTgt spid="4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900" tmFilter="0, 0; .2, .5; .8, .5; 1, 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450" autoRev="1" fill="hold"/>
                                        <p:tgtEl>
                                          <p:spTgt spid="4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4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100" tmFilter="0, 0; .2, .5; .8, .5; 1, 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50" autoRev="1" fill="hold"/>
                                        <p:tgtEl>
                                          <p:spTgt spid="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 tmFilter="0, 0; .2, .5; .8, .5; 1, 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50" autoRev="1" fill="hold"/>
                                        <p:tgtEl>
                                          <p:spTgt spid="4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2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21600000">
                                      <p:cBhvr>
                                        <p:cTn id="70" dur="64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9220650" cy="54486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8" name="그룹 167"/>
          <p:cNvGrpSpPr/>
          <p:nvPr/>
        </p:nvGrpSpPr>
        <p:grpSpPr>
          <a:xfrm>
            <a:off x="7079583" y="513916"/>
            <a:ext cx="4338211" cy="4338211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160" name="그룹 15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16" name="그룹 11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9" name="타원 10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18" name="타원 11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61" name="그룹 16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62" name="그룹 16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6" name="타원 16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타원 16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3" name="그룹 16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4" name="타원 16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8" name="그룹 77"/>
          <p:cNvGrpSpPr/>
          <p:nvPr/>
        </p:nvGrpSpPr>
        <p:grpSpPr>
          <a:xfrm>
            <a:off x="7283509" y="716281"/>
            <a:ext cx="3933478" cy="3933479"/>
            <a:chOff x="4780095" y="60688"/>
            <a:chExt cx="3292300" cy="3292300"/>
          </a:xfrm>
        </p:grpSpPr>
        <p:grpSp>
          <p:nvGrpSpPr>
            <p:cNvPr id="80" name="그룹 79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91" name="그룹 9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5" name="모서리가 둥근 직사각형 9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모서리가 둥근 직사각형 9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3" name="모서리가 둥근 직사각형 9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모서리가 둥근 직사각형 9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84" name="그룹 83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모서리가 둥근 직사각형 8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6" name="그룹 8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7" name="모서리가 둥근 직사각형 8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모서리가 둥근 직사각형 8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81" name="타원 80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1270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04034" y="4369441"/>
            <a:ext cx="1175829" cy="1087119"/>
            <a:chOff x="1532487" y="1849388"/>
            <a:chExt cx="2005456" cy="185415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17" name="이등변 삼각형 16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양쪽 모서리가 둥근 사각형 21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양쪽 모서리가 둥근 사각형 25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206503" y="4782897"/>
            <a:ext cx="378704" cy="677781"/>
            <a:chOff x="3942340" y="2065700"/>
            <a:chExt cx="575770" cy="1030476"/>
          </a:xfrm>
        </p:grpSpPr>
        <p:sp>
          <p:nvSpPr>
            <p:cNvPr id="55" name="양쪽 모서리가 둥근 사각형 54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양쪽 모서리가 둥근 사각형 246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타원 2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타원 2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타원 2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타원 2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타원 2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타원 2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타원 2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타원 2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2" name="그룹 281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292" name="타원 29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타원 29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타원 29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타원 29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타원 29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298" name="타원 29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타원 29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타원 29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3" name="그룹 332"/>
          <p:cNvGrpSpPr/>
          <p:nvPr/>
        </p:nvGrpSpPr>
        <p:grpSpPr>
          <a:xfrm>
            <a:off x="1828611" y="4782897"/>
            <a:ext cx="378704" cy="677781"/>
            <a:chOff x="3942340" y="2065700"/>
            <a:chExt cx="575770" cy="1030476"/>
          </a:xfrm>
        </p:grpSpPr>
        <p:sp>
          <p:nvSpPr>
            <p:cNvPr id="334" name="양쪽 모서리가 둥근 사각형 333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양쪽 모서리가 둥근 사각형 334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양쪽 모서리가 둥근 사각형 335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7" name="그룹 336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57" name="타원 35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타원 35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타원 35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타원 35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타원 36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8" name="그룹 337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52" name="타원 35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타원 35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타원 35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타원 35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타원 35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9" name="그룹 338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47" name="타원 34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타원 3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타원 3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타원 3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타원 3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42" name="타원 34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타원 34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타원 34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타원 34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타원 34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1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3908785" y="3211323"/>
            <a:ext cx="2524193" cy="2249355"/>
            <a:chOff x="-2990123" y="3211323"/>
            <a:chExt cx="2524193" cy="2249355"/>
          </a:xfrm>
        </p:grpSpPr>
        <p:grpSp>
          <p:nvGrpSpPr>
            <p:cNvPr id="60" name="그룹 59"/>
            <p:cNvGrpSpPr/>
            <p:nvPr/>
          </p:nvGrpSpPr>
          <p:grpSpPr>
            <a:xfrm>
              <a:off x="-2809916" y="3211323"/>
              <a:ext cx="2095347" cy="2239760"/>
              <a:chOff x="6310163" y="2861799"/>
              <a:chExt cx="2431458" cy="2599036"/>
            </a:xfrm>
          </p:grpSpPr>
          <p:sp>
            <p:nvSpPr>
              <p:cNvPr id="3" name="순서도: 저장 데이터 2"/>
              <p:cNvSpPr/>
              <p:nvPr/>
            </p:nvSpPr>
            <p:spPr>
              <a:xfrm rot="5400000">
                <a:off x="7308035" y="3832307"/>
                <a:ext cx="347595" cy="1574672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6502 w 14835"/>
                  <a:gd name="connsiteY0" fmla="*/ 0 h 10000"/>
                  <a:gd name="connsiteX1" fmla="*/ 14835 w 14835"/>
                  <a:gd name="connsiteY1" fmla="*/ 0 h 10000"/>
                  <a:gd name="connsiteX2" fmla="*/ 13168 w 14835"/>
                  <a:gd name="connsiteY2" fmla="*/ 5000 h 10000"/>
                  <a:gd name="connsiteX3" fmla="*/ 14835 w 14835"/>
                  <a:gd name="connsiteY3" fmla="*/ 10000 h 10000"/>
                  <a:gd name="connsiteX4" fmla="*/ 6502 w 14835"/>
                  <a:gd name="connsiteY4" fmla="*/ 10000 h 10000"/>
                  <a:gd name="connsiteX5" fmla="*/ 0 w 14835"/>
                  <a:gd name="connsiteY5" fmla="*/ 5000 h 10000"/>
                  <a:gd name="connsiteX6" fmla="*/ 6502 w 14835"/>
                  <a:gd name="connsiteY6" fmla="*/ 0 h 10000"/>
                  <a:gd name="connsiteX0" fmla="*/ 6502 w 14835"/>
                  <a:gd name="connsiteY0" fmla="*/ 0 h 10000"/>
                  <a:gd name="connsiteX1" fmla="*/ 14835 w 14835"/>
                  <a:gd name="connsiteY1" fmla="*/ 0 h 10000"/>
                  <a:gd name="connsiteX2" fmla="*/ 9097 w 14835"/>
                  <a:gd name="connsiteY2" fmla="*/ 4977 h 10000"/>
                  <a:gd name="connsiteX3" fmla="*/ 14835 w 14835"/>
                  <a:gd name="connsiteY3" fmla="*/ 10000 h 10000"/>
                  <a:gd name="connsiteX4" fmla="*/ 6502 w 14835"/>
                  <a:gd name="connsiteY4" fmla="*/ 10000 h 10000"/>
                  <a:gd name="connsiteX5" fmla="*/ 0 w 14835"/>
                  <a:gd name="connsiteY5" fmla="*/ 5000 h 10000"/>
                  <a:gd name="connsiteX6" fmla="*/ 6502 w 1483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5" h="10000">
                    <a:moveTo>
                      <a:pt x="6502" y="0"/>
                    </a:moveTo>
                    <a:lnTo>
                      <a:pt x="14835" y="0"/>
                    </a:lnTo>
                    <a:cubicBezTo>
                      <a:pt x="13914" y="0"/>
                      <a:pt x="9097" y="2216"/>
                      <a:pt x="9097" y="4977"/>
                    </a:cubicBezTo>
                    <a:cubicBezTo>
                      <a:pt x="9097" y="7738"/>
                      <a:pt x="13914" y="10000"/>
                      <a:pt x="14835" y="10000"/>
                    </a:cubicBezTo>
                    <a:lnTo>
                      <a:pt x="6502" y="10000"/>
                    </a:lnTo>
                    <a:cubicBezTo>
                      <a:pt x="5581" y="10000"/>
                      <a:pt x="0" y="7761"/>
                      <a:pt x="0" y="5000"/>
                    </a:cubicBezTo>
                    <a:cubicBezTo>
                      <a:pt x="0" y="2239"/>
                      <a:pt x="5581" y="0"/>
                      <a:pt x="6502" y="0"/>
                    </a:cubicBezTo>
                    <a:close/>
                  </a:path>
                </a:pathLst>
              </a:custGeom>
              <a:solidFill>
                <a:srgbClr val="FFC6B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6310163" y="3335705"/>
                <a:ext cx="681416" cy="2125130"/>
                <a:chOff x="5700397" y="-2338085"/>
                <a:chExt cx="1843234" cy="5748488"/>
              </a:xfrm>
            </p:grpSpPr>
            <p:grpSp>
              <p:nvGrpSpPr>
                <p:cNvPr id="287" name="그룹 286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288" name="그룹 287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290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1" name="양쪽 모서리가 둥근 사각형 290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89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" name="그룹 5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5" name="양쪽 모서리가 둥근 사각형 4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" name="양쪽 모서리가 둥근 사각형 136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양쪽 모서리가 둥근 사각형 137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" name="모서리가 둥근 직사각형 6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" name="그룹 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45" name="모서리가 둥근 직사각형 14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8" name="모서리가 둥근 직사각형 147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9" name="모서리가 둥근 직사각형 148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모서리가 둥근 직사각형 149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2" name="그룹 151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53" name="모서리가 둥근 직사각형 152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" name="모서리가 둥근 직사각형 153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모서리가 둥근 직사각형 154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모서리가 둥근 직사각형 155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8060205" y="3335705"/>
                <a:ext cx="681416" cy="2125130"/>
                <a:chOff x="5700397" y="-2338085"/>
                <a:chExt cx="1843234" cy="5748488"/>
              </a:xfrm>
            </p:grpSpPr>
            <p:grpSp>
              <p:nvGrpSpPr>
                <p:cNvPr id="159" name="그룹 158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190" name="그룹 189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192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3" name="양쪽 모서리가 둥근 사각형 192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91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9" name="그룹 168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186" name="양쪽 모서리가 둥근 사각형 185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" name="양쪽 모서리가 둥근 사각형 186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" name="양쪽 모서리가 둥근 사각형 187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70" name="모서리가 둥근 직사각형 169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모서리가 둥근 직사각형 170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모서리가 둥근 직사각형 171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모서리가 둥근 직사각형 172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모서리가 둥근 직사각형 173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76" name="그룹 175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82" name="모서리가 둥근 직사각형 181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모서리가 둥근 직사각형 182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" name="모서리가 둥근 직사각형 183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" name="모서리가 둥근 직사각형 184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77" name="그룹 176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78" name="모서리가 둥근 직사각형 17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" name="모서리가 둥근 직사각형 17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" name="모서리가 둥근 직사각형 17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" name="모서리가 둥근 직사각형 18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4" name="이중 물결 13"/>
              <p:cNvSpPr/>
              <p:nvPr/>
            </p:nvSpPr>
            <p:spPr>
              <a:xfrm>
                <a:off x="6650872" y="2861799"/>
                <a:ext cx="523847" cy="224773"/>
              </a:xfrm>
              <a:custGeom>
                <a:avLst/>
                <a:gdLst>
                  <a:gd name="connsiteX0" fmla="*/ 0 w 686345"/>
                  <a:gd name="connsiteY0" fmla="*/ 18493 h 295895"/>
                  <a:gd name="connsiteX1" fmla="*/ 343173 w 686345"/>
                  <a:gd name="connsiteY1" fmla="*/ 18493 h 295895"/>
                  <a:gd name="connsiteX2" fmla="*/ 686345 w 686345"/>
                  <a:gd name="connsiteY2" fmla="*/ 18493 h 295895"/>
                  <a:gd name="connsiteX3" fmla="*/ 686345 w 686345"/>
                  <a:gd name="connsiteY3" fmla="*/ 277402 h 295895"/>
                  <a:gd name="connsiteX4" fmla="*/ 343173 w 686345"/>
                  <a:gd name="connsiteY4" fmla="*/ 277402 h 295895"/>
                  <a:gd name="connsiteX5" fmla="*/ 0 w 686345"/>
                  <a:gd name="connsiteY5" fmla="*/ 277402 h 295895"/>
                  <a:gd name="connsiteX6" fmla="*/ 0 w 686345"/>
                  <a:gd name="connsiteY6" fmla="*/ 18493 h 295895"/>
                  <a:gd name="connsiteX0" fmla="*/ 0 w 686345"/>
                  <a:gd name="connsiteY0" fmla="*/ 17795 h 294498"/>
                  <a:gd name="connsiteX1" fmla="*/ 343173 w 686345"/>
                  <a:gd name="connsiteY1" fmla="*/ 17795 h 294498"/>
                  <a:gd name="connsiteX2" fmla="*/ 686345 w 686345"/>
                  <a:gd name="connsiteY2" fmla="*/ 17795 h 294498"/>
                  <a:gd name="connsiteX3" fmla="*/ 567283 w 686345"/>
                  <a:gd name="connsiteY3" fmla="*/ 214792 h 294498"/>
                  <a:gd name="connsiteX4" fmla="*/ 343173 w 686345"/>
                  <a:gd name="connsiteY4" fmla="*/ 276704 h 294498"/>
                  <a:gd name="connsiteX5" fmla="*/ 0 w 686345"/>
                  <a:gd name="connsiteY5" fmla="*/ 276704 h 294498"/>
                  <a:gd name="connsiteX6" fmla="*/ 0 w 686345"/>
                  <a:gd name="connsiteY6" fmla="*/ 17795 h 294498"/>
                  <a:gd name="connsiteX0" fmla="*/ 0 w 686345"/>
                  <a:gd name="connsiteY0" fmla="*/ 17795 h 294498"/>
                  <a:gd name="connsiteX1" fmla="*/ 343173 w 686345"/>
                  <a:gd name="connsiteY1" fmla="*/ 17795 h 294498"/>
                  <a:gd name="connsiteX2" fmla="*/ 686345 w 686345"/>
                  <a:gd name="connsiteY2" fmla="*/ 17795 h 294498"/>
                  <a:gd name="connsiteX3" fmla="*/ 567283 w 686345"/>
                  <a:gd name="connsiteY3" fmla="*/ 214792 h 294498"/>
                  <a:gd name="connsiteX4" fmla="*/ 343173 w 686345"/>
                  <a:gd name="connsiteY4" fmla="*/ 276704 h 294498"/>
                  <a:gd name="connsiteX5" fmla="*/ 0 w 686345"/>
                  <a:gd name="connsiteY5" fmla="*/ 276704 h 294498"/>
                  <a:gd name="connsiteX6" fmla="*/ 0 w 686345"/>
                  <a:gd name="connsiteY6" fmla="*/ 17795 h 29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6345" h="294498">
                    <a:moveTo>
                      <a:pt x="0" y="17795"/>
                    </a:moveTo>
                    <a:cubicBezTo>
                      <a:pt x="114391" y="-43849"/>
                      <a:pt x="228782" y="79440"/>
                      <a:pt x="343173" y="17795"/>
                    </a:cubicBezTo>
                    <a:cubicBezTo>
                      <a:pt x="457563" y="-43849"/>
                      <a:pt x="571954" y="79440"/>
                      <a:pt x="686345" y="17795"/>
                    </a:cubicBezTo>
                    <a:cubicBezTo>
                      <a:pt x="686345" y="104098"/>
                      <a:pt x="681674" y="153148"/>
                      <a:pt x="567283" y="214792"/>
                    </a:cubicBezTo>
                    <a:cubicBezTo>
                      <a:pt x="452892" y="276436"/>
                      <a:pt x="457563" y="215059"/>
                      <a:pt x="343173" y="276704"/>
                    </a:cubicBezTo>
                    <a:cubicBezTo>
                      <a:pt x="228782" y="338348"/>
                      <a:pt x="114391" y="215059"/>
                      <a:pt x="0" y="276704"/>
                    </a:cubicBezTo>
                    <a:lnTo>
                      <a:pt x="0" y="17795"/>
                    </a:lnTo>
                    <a:close/>
                  </a:path>
                </a:pathLst>
              </a:cu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>
                <a:off x="6630937" y="2866762"/>
                <a:ext cx="34895" cy="49463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2" name="그룹 311"/>
            <p:cNvGrpSpPr/>
            <p:nvPr/>
          </p:nvGrpSpPr>
          <p:grpSpPr>
            <a:xfrm>
              <a:off x="-2990123" y="4782897"/>
              <a:ext cx="378704" cy="677781"/>
              <a:chOff x="3942340" y="2065700"/>
              <a:chExt cx="575770" cy="1030476"/>
            </a:xfrm>
          </p:grpSpPr>
          <p:sp>
            <p:nvSpPr>
              <p:cNvPr id="313" name="양쪽 모서리가 둥근 사각형 312"/>
              <p:cNvSpPr/>
              <p:nvPr/>
            </p:nvSpPr>
            <p:spPr>
              <a:xfrm>
                <a:off x="4201190" y="2281436"/>
                <a:ext cx="45719" cy="50461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양쪽 모서리가 둥근 사각형 313"/>
              <p:cNvSpPr/>
              <p:nvPr/>
            </p:nvSpPr>
            <p:spPr>
              <a:xfrm>
                <a:off x="3995963" y="2786053"/>
                <a:ext cx="468525" cy="2008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5" name="양쪽 모서리가 둥근 사각형 314"/>
              <p:cNvSpPr/>
              <p:nvPr/>
            </p:nvSpPr>
            <p:spPr>
              <a:xfrm rot="10800000">
                <a:off x="3942340" y="2983649"/>
                <a:ext cx="575770" cy="11252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6" name="그룹 315"/>
              <p:cNvGrpSpPr/>
              <p:nvPr/>
            </p:nvGrpSpPr>
            <p:grpSpPr>
              <a:xfrm rot="20171974">
                <a:off x="4098948" y="2791419"/>
                <a:ext cx="83464" cy="89665"/>
                <a:chOff x="3800295" y="1933967"/>
                <a:chExt cx="323441" cy="347469"/>
              </a:xfrm>
            </p:grpSpPr>
            <p:sp>
              <p:nvSpPr>
                <p:cNvPr id="369" name="타원 36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타원 36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1" name="타원 37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타원 37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타원 373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7" name="그룹 316"/>
              <p:cNvGrpSpPr/>
              <p:nvPr/>
            </p:nvGrpSpPr>
            <p:grpSpPr>
              <a:xfrm rot="17501561">
                <a:off x="4346994" y="2802378"/>
                <a:ext cx="83464" cy="89665"/>
                <a:chOff x="3800295" y="1933967"/>
                <a:chExt cx="323441" cy="347469"/>
              </a:xfrm>
            </p:grpSpPr>
            <p:sp>
              <p:nvSpPr>
                <p:cNvPr id="331" name="타원 330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2" name="타원 331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타원 364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타원 365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타원 36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8" name="그룹 317"/>
              <p:cNvGrpSpPr/>
              <p:nvPr/>
            </p:nvGrpSpPr>
            <p:grpSpPr>
              <a:xfrm rot="602786">
                <a:off x="4034174" y="2854034"/>
                <a:ext cx="113495" cy="121926"/>
                <a:chOff x="3800295" y="1933967"/>
                <a:chExt cx="323441" cy="347469"/>
              </a:xfrm>
            </p:grpSpPr>
            <p:sp>
              <p:nvSpPr>
                <p:cNvPr id="326" name="타원 325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타원 326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타원 327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타원 328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타원 329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9" name="그룹 318"/>
              <p:cNvGrpSpPr/>
              <p:nvPr/>
            </p:nvGrpSpPr>
            <p:grpSpPr>
              <a:xfrm rot="324920">
                <a:off x="4033756" y="2794870"/>
                <a:ext cx="60432" cy="64922"/>
                <a:chOff x="3800295" y="1933967"/>
                <a:chExt cx="323441" cy="347469"/>
              </a:xfrm>
            </p:grpSpPr>
            <p:sp>
              <p:nvSpPr>
                <p:cNvPr id="321" name="타원 320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타원 321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타원 322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타원 323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타원 324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0" name="사다리꼴 55"/>
              <p:cNvSpPr/>
              <p:nvPr/>
            </p:nvSpPr>
            <p:spPr>
              <a:xfrm>
                <a:off x="4052872" y="2065700"/>
                <a:ext cx="335946" cy="513483"/>
              </a:xfrm>
              <a:custGeom>
                <a:avLst/>
                <a:gdLst>
                  <a:gd name="connsiteX0" fmla="*/ 0 w 316512"/>
                  <a:gd name="connsiteY0" fmla="*/ 540341 h 540341"/>
                  <a:gd name="connsiteX1" fmla="*/ 79128 w 316512"/>
                  <a:gd name="connsiteY1" fmla="*/ 0 h 540341"/>
                  <a:gd name="connsiteX2" fmla="*/ 237384 w 316512"/>
                  <a:gd name="connsiteY2" fmla="*/ 0 h 540341"/>
                  <a:gd name="connsiteX3" fmla="*/ 316512 w 316512"/>
                  <a:gd name="connsiteY3" fmla="*/ 540341 h 540341"/>
                  <a:gd name="connsiteX4" fmla="*/ 0 w 316512"/>
                  <a:gd name="connsiteY4" fmla="*/ 540341 h 540341"/>
                  <a:gd name="connsiteX0" fmla="*/ 0 w 327294"/>
                  <a:gd name="connsiteY0" fmla="*/ 540341 h 540341"/>
                  <a:gd name="connsiteX1" fmla="*/ 79128 w 327294"/>
                  <a:gd name="connsiteY1" fmla="*/ 0 h 540341"/>
                  <a:gd name="connsiteX2" fmla="*/ 237384 w 327294"/>
                  <a:gd name="connsiteY2" fmla="*/ 0 h 540341"/>
                  <a:gd name="connsiteX3" fmla="*/ 316512 w 327294"/>
                  <a:gd name="connsiteY3" fmla="*/ 540341 h 540341"/>
                  <a:gd name="connsiteX4" fmla="*/ 0 w 327294"/>
                  <a:gd name="connsiteY4" fmla="*/ 540341 h 540341"/>
                  <a:gd name="connsiteX0" fmla="*/ 10782 w 338076"/>
                  <a:gd name="connsiteY0" fmla="*/ 540341 h 540341"/>
                  <a:gd name="connsiteX1" fmla="*/ 89910 w 338076"/>
                  <a:gd name="connsiteY1" fmla="*/ 0 h 540341"/>
                  <a:gd name="connsiteX2" fmla="*/ 248166 w 338076"/>
                  <a:gd name="connsiteY2" fmla="*/ 0 h 540341"/>
                  <a:gd name="connsiteX3" fmla="*/ 327294 w 338076"/>
                  <a:gd name="connsiteY3" fmla="*/ 540341 h 540341"/>
                  <a:gd name="connsiteX4" fmla="*/ 10782 w 338076"/>
                  <a:gd name="connsiteY4" fmla="*/ 540341 h 540341"/>
                  <a:gd name="connsiteX0" fmla="*/ 10782 w 339362"/>
                  <a:gd name="connsiteY0" fmla="*/ 540341 h 540341"/>
                  <a:gd name="connsiteX1" fmla="*/ 89910 w 339362"/>
                  <a:gd name="connsiteY1" fmla="*/ 0 h 540341"/>
                  <a:gd name="connsiteX2" fmla="*/ 248166 w 339362"/>
                  <a:gd name="connsiteY2" fmla="*/ 0 h 540341"/>
                  <a:gd name="connsiteX3" fmla="*/ 327294 w 339362"/>
                  <a:gd name="connsiteY3" fmla="*/ 540341 h 540341"/>
                  <a:gd name="connsiteX4" fmla="*/ 10782 w 339362"/>
                  <a:gd name="connsiteY4" fmla="*/ 540341 h 540341"/>
                  <a:gd name="connsiteX0" fmla="*/ 12068 w 340648"/>
                  <a:gd name="connsiteY0" fmla="*/ 540341 h 540341"/>
                  <a:gd name="connsiteX1" fmla="*/ 91196 w 340648"/>
                  <a:gd name="connsiteY1" fmla="*/ 0 h 540341"/>
                  <a:gd name="connsiteX2" fmla="*/ 249452 w 340648"/>
                  <a:gd name="connsiteY2" fmla="*/ 0 h 540341"/>
                  <a:gd name="connsiteX3" fmla="*/ 328580 w 340648"/>
                  <a:gd name="connsiteY3" fmla="*/ 540341 h 540341"/>
                  <a:gd name="connsiteX4" fmla="*/ 12068 w 340648"/>
                  <a:gd name="connsiteY4" fmla="*/ 540341 h 540341"/>
                  <a:gd name="connsiteX0" fmla="*/ 9716 w 335946"/>
                  <a:gd name="connsiteY0" fmla="*/ 581067 h 581067"/>
                  <a:gd name="connsiteX1" fmla="*/ 88844 w 335946"/>
                  <a:gd name="connsiteY1" fmla="*/ 40726 h 581067"/>
                  <a:gd name="connsiteX2" fmla="*/ 167882 w 335946"/>
                  <a:gd name="connsiteY2" fmla="*/ 38047 h 581067"/>
                  <a:gd name="connsiteX3" fmla="*/ 247100 w 335946"/>
                  <a:gd name="connsiteY3" fmla="*/ 40726 h 581067"/>
                  <a:gd name="connsiteX4" fmla="*/ 326228 w 335946"/>
                  <a:gd name="connsiteY4" fmla="*/ 581067 h 581067"/>
                  <a:gd name="connsiteX5" fmla="*/ 9716 w 335946"/>
                  <a:gd name="connsiteY5" fmla="*/ 581067 h 581067"/>
                  <a:gd name="connsiteX0" fmla="*/ 9716 w 335946"/>
                  <a:gd name="connsiteY0" fmla="*/ 669226 h 669226"/>
                  <a:gd name="connsiteX1" fmla="*/ 88844 w 335946"/>
                  <a:gd name="connsiteY1" fmla="*/ 128885 h 669226"/>
                  <a:gd name="connsiteX2" fmla="*/ 167882 w 335946"/>
                  <a:gd name="connsiteY2" fmla="*/ 0 h 669226"/>
                  <a:gd name="connsiteX3" fmla="*/ 247100 w 335946"/>
                  <a:gd name="connsiteY3" fmla="*/ 128885 h 669226"/>
                  <a:gd name="connsiteX4" fmla="*/ 326228 w 335946"/>
                  <a:gd name="connsiteY4" fmla="*/ 669226 h 669226"/>
                  <a:gd name="connsiteX5" fmla="*/ 9716 w 335946"/>
                  <a:gd name="connsiteY5" fmla="*/ 669226 h 66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946" h="669226">
                    <a:moveTo>
                      <a:pt x="9716" y="669226"/>
                    </a:moveTo>
                    <a:cubicBezTo>
                      <a:pt x="-29848" y="579169"/>
                      <a:pt x="62483" y="240423"/>
                      <a:pt x="88844" y="128885"/>
                    </a:cubicBezTo>
                    <a:cubicBezTo>
                      <a:pt x="115205" y="17347"/>
                      <a:pt x="141536" y="893"/>
                      <a:pt x="167882" y="0"/>
                    </a:cubicBezTo>
                    <a:cubicBezTo>
                      <a:pt x="194288" y="893"/>
                      <a:pt x="220709" y="17347"/>
                      <a:pt x="247100" y="128885"/>
                    </a:cubicBezTo>
                    <a:cubicBezTo>
                      <a:pt x="273491" y="240423"/>
                      <a:pt x="365792" y="579169"/>
                      <a:pt x="326228" y="669226"/>
                    </a:cubicBezTo>
                    <a:cubicBezTo>
                      <a:pt x="286664" y="759283"/>
                      <a:pt x="49280" y="759283"/>
                      <a:pt x="9716" y="669226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75" name="그룹 374"/>
            <p:cNvGrpSpPr/>
            <p:nvPr/>
          </p:nvGrpSpPr>
          <p:grpSpPr>
            <a:xfrm>
              <a:off x="-844634" y="4782897"/>
              <a:ext cx="378704" cy="677781"/>
              <a:chOff x="3942340" y="2065700"/>
              <a:chExt cx="575770" cy="1030476"/>
            </a:xfrm>
          </p:grpSpPr>
          <p:sp>
            <p:nvSpPr>
              <p:cNvPr id="376" name="양쪽 모서리가 둥근 사각형 375"/>
              <p:cNvSpPr/>
              <p:nvPr/>
            </p:nvSpPr>
            <p:spPr>
              <a:xfrm>
                <a:off x="4201190" y="2281436"/>
                <a:ext cx="45719" cy="50461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양쪽 모서리가 둥근 사각형 376"/>
              <p:cNvSpPr/>
              <p:nvPr/>
            </p:nvSpPr>
            <p:spPr>
              <a:xfrm>
                <a:off x="3995963" y="2786053"/>
                <a:ext cx="468525" cy="2008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양쪽 모서리가 둥근 사각형 377"/>
              <p:cNvSpPr/>
              <p:nvPr/>
            </p:nvSpPr>
            <p:spPr>
              <a:xfrm rot="10800000">
                <a:off x="3942340" y="2983649"/>
                <a:ext cx="575770" cy="11252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79" name="그룹 378"/>
              <p:cNvGrpSpPr/>
              <p:nvPr/>
            </p:nvGrpSpPr>
            <p:grpSpPr>
              <a:xfrm rot="20171974">
                <a:off x="4098948" y="2791419"/>
                <a:ext cx="83464" cy="89665"/>
                <a:chOff x="3800295" y="1933967"/>
                <a:chExt cx="323441" cy="347469"/>
              </a:xfrm>
            </p:grpSpPr>
            <p:sp>
              <p:nvSpPr>
                <p:cNvPr id="399" name="타원 39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타원 39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타원 40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타원 40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타원 402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0" name="그룹 379"/>
              <p:cNvGrpSpPr/>
              <p:nvPr/>
            </p:nvGrpSpPr>
            <p:grpSpPr>
              <a:xfrm rot="17501561">
                <a:off x="4346994" y="2802378"/>
                <a:ext cx="83464" cy="89665"/>
                <a:chOff x="3800295" y="1933967"/>
                <a:chExt cx="323441" cy="347469"/>
              </a:xfrm>
            </p:grpSpPr>
            <p:sp>
              <p:nvSpPr>
                <p:cNvPr id="394" name="타원 393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5" name="타원 394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6" name="타원 395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타원 396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타원 39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1" name="그룹 380"/>
              <p:cNvGrpSpPr/>
              <p:nvPr/>
            </p:nvGrpSpPr>
            <p:grpSpPr>
              <a:xfrm rot="602786">
                <a:off x="4034174" y="2854034"/>
                <a:ext cx="113495" cy="121926"/>
                <a:chOff x="3800295" y="1933967"/>
                <a:chExt cx="323441" cy="347469"/>
              </a:xfrm>
            </p:grpSpPr>
            <p:sp>
              <p:nvSpPr>
                <p:cNvPr id="389" name="타원 38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0" name="타원 38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1" name="타원 39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2" name="타원 39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3" name="타원 392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2" name="그룹 381"/>
              <p:cNvGrpSpPr/>
              <p:nvPr/>
            </p:nvGrpSpPr>
            <p:grpSpPr>
              <a:xfrm rot="324920">
                <a:off x="4033756" y="2794870"/>
                <a:ext cx="60432" cy="64922"/>
                <a:chOff x="3800295" y="1933967"/>
                <a:chExt cx="323441" cy="347469"/>
              </a:xfrm>
            </p:grpSpPr>
            <p:sp>
              <p:nvSpPr>
                <p:cNvPr id="384" name="타원 383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타원 384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타원 385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타원 386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타원 38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3" name="사다리꼴 55"/>
              <p:cNvSpPr/>
              <p:nvPr/>
            </p:nvSpPr>
            <p:spPr>
              <a:xfrm>
                <a:off x="4052872" y="2065700"/>
                <a:ext cx="335946" cy="513483"/>
              </a:xfrm>
              <a:custGeom>
                <a:avLst/>
                <a:gdLst>
                  <a:gd name="connsiteX0" fmla="*/ 0 w 316512"/>
                  <a:gd name="connsiteY0" fmla="*/ 540341 h 540341"/>
                  <a:gd name="connsiteX1" fmla="*/ 79128 w 316512"/>
                  <a:gd name="connsiteY1" fmla="*/ 0 h 540341"/>
                  <a:gd name="connsiteX2" fmla="*/ 237384 w 316512"/>
                  <a:gd name="connsiteY2" fmla="*/ 0 h 540341"/>
                  <a:gd name="connsiteX3" fmla="*/ 316512 w 316512"/>
                  <a:gd name="connsiteY3" fmla="*/ 540341 h 540341"/>
                  <a:gd name="connsiteX4" fmla="*/ 0 w 316512"/>
                  <a:gd name="connsiteY4" fmla="*/ 540341 h 540341"/>
                  <a:gd name="connsiteX0" fmla="*/ 0 w 327294"/>
                  <a:gd name="connsiteY0" fmla="*/ 540341 h 540341"/>
                  <a:gd name="connsiteX1" fmla="*/ 79128 w 327294"/>
                  <a:gd name="connsiteY1" fmla="*/ 0 h 540341"/>
                  <a:gd name="connsiteX2" fmla="*/ 237384 w 327294"/>
                  <a:gd name="connsiteY2" fmla="*/ 0 h 540341"/>
                  <a:gd name="connsiteX3" fmla="*/ 316512 w 327294"/>
                  <a:gd name="connsiteY3" fmla="*/ 540341 h 540341"/>
                  <a:gd name="connsiteX4" fmla="*/ 0 w 327294"/>
                  <a:gd name="connsiteY4" fmla="*/ 540341 h 540341"/>
                  <a:gd name="connsiteX0" fmla="*/ 10782 w 338076"/>
                  <a:gd name="connsiteY0" fmla="*/ 540341 h 540341"/>
                  <a:gd name="connsiteX1" fmla="*/ 89910 w 338076"/>
                  <a:gd name="connsiteY1" fmla="*/ 0 h 540341"/>
                  <a:gd name="connsiteX2" fmla="*/ 248166 w 338076"/>
                  <a:gd name="connsiteY2" fmla="*/ 0 h 540341"/>
                  <a:gd name="connsiteX3" fmla="*/ 327294 w 338076"/>
                  <a:gd name="connsiteY3" fmla="*/ 540341 h 540341"/>
                  <a:gd name="connsiteX4" fmla="*/ 10782 w 338076"/>
                  <a:gd name="connsiteY4" fmla="*/ 540341 h 540341"/>
                  <a:gd name="connsiteX0" fmla="*/ 10782 w 339362"/>
                  <a:gd name="connsiteY0" fmla="*/ 540341 h 540341"/>
                  <a:gd name="connsiteX1" fmla="*/ 89910 w 339362"/>
                  <a:gd name="connsiteY1" fmla="*/ 0 h 540341"/>
                  <a:gd name="connsiteX2" fmla="*/ 248166 w 339362"/>
                  <a:gd name="connsiteY2" fmla="*/ 0 h 540341"/>
                  <a:gd name="connsiteX3" fmla="*/ 327294 w 339362"/>
                  <a:gd name="connsiteY3" fmla="*/ 540341 h 540341"/>
                  <a:gd name="connsiteX4" fmla="*/ 10782 w 339362"/>
                  <a:gd name="connsiteY4" fmla="*/ 540341 h 540341"/>
                  <a:gd name="connsiteX0" fmla="*/ 12068 w 340648"/>
                  <a:gd name="connsiteY0" fmla="*/ 540341 h 540341"/>
                  <a:gd name="connsiteX1" fmla="*/ 91196 w 340648"/>
                  <a:gd name="connsiteY1" fmla="*/ 0 h 540341"/>
                  <a:gd name="connsiteX2" fmla="*/ 249452 w 340648"/>
                  <a:gd name="connsiteY2" fmla="*/ 0 h 540341"/>
                  <a:gd name="connsiteX3" fmla="*/ 328580 w 340648"/>
                  <a:gd name="connsiteY3" fmla="*/ 540341 h 540341"/>
                  <a:gd name="connsiteX4" fmla="*/ 12068 w 340648"/>
                  <a:gd name="connsiteY4" fmla="*/ 540341 h 540341"/>
                  <a:gd name="connsiteX0" fmla="*/ 9716 w 335946"/>
                  <a:gd name="connsiteY0" fmla="*/ 581067 h 581067"/>
                  <a:gd name="connsiteX1" fmla="*/ 88844 w 335946"/>
                  <a:gd name="connsiteY1" fmla="*/ 40726 h 581067"/>
                  <a:gd name="connsiteX2" fmla="*/ 167882 w 335946"/>
                  <a:gd name="connsiteY2" fmla="*/ 38047 h 581067"/>
                  <a:gd name="connsiteX3" fmla="*/ 247100 w 335946"/>
                  <a:gd name="connsiteY3" fmla="*/ 40726 h 581067"/>
                  <a:gd name="connsiteX4" fmla="*/ 326228 w 335946"/>
                  <a:gd name="connsiteY4" fmla="*/ 581067 h 581067"/>
                  <a:gd name="connsiteX5" fmla="*/ 9716 w 335946"/>
                  <a:gd name="connsiteY5" fmla="*/ 581067 h 581067"/>
                  <a:gd name="connsiteX0" fmla="*/ 9716 w 335946"/>
                  <a:gd name="connsiteY0" fmla="*/ 669226 h 669226"/>
                  <a:gd name="connsiteX1" fmla="*/ 88844 w 335946"/>
                  <a:gd name="connsiteY1" fmla="*/ 128885 h 669226"/>
                  <a:gd name="connsiteX2" fmla="*/ 167882 w 335946"/>
                  <a:gd name="connsiteY2" fmla="*/ 0 h 669226"/>
                  <a:gd name="connsiteX3" fmla="*/ 247100 w 335946"/>
                  <a:gd name="connsiteY3" fmla="*/ 128885 h 669226"/>
                  <a:gd name="connsiteX4" fmla="*/ 326228 w 335946"/>
                  <a:gd name="connsiteY4" fmla="*/ 669226 h 669226"/>
                  <a:gd name="connsiteX5" fmla="*/ 9716 w 335946"/>
                  <a:gd name="connsiteY5" fmla="*/ 669226 h 66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946" h="669226">
                    <a:moveTo>
                      <a:pt x="9716" y="669226"/>
                    </a:moveTo>
                    <a:cubicBezTo>
                      <a:pt x="-29848" y="579169"/>
                      <a:pt x="62483" y="240423"/>
                      <a:pt x="88844" y="128885"/>
                    </a:cubicBezTo>
                    <a:cubicBezTo>
                      <a:pt x="115205" y="17347"/>
                      <a:pt x="141536" y="893"/>
                      <a:pt x="167882" y="0"/>
                    </a:cubicBezTo>
                    <a:cubicBezTo>
                      <a:pt x="194288" y="893"/>
                      <a:pt x="220709" y="17347"/>
                      <a:pt x="247100" y="128885"/>
                    </a:cubicBezTo>
                    <a:cubicBezTo>
                      <a:pt x="273491" y="240423"/>
                      <a:pt x="365792" y="579169"/>
                      <a:pt x="326228" y="669226"/>
                    </a:cubicBezTo>
                    <a:cubicBezTo>
                      <a:pt x="286664" y="759283"/>
                      <a:pt x="49280" y="759283"/>
                      <a:pt x="9716" y="669226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8194464" y="2424925"/>
            <a:ext cx="2108458" cy="3037836"/>
            <a:chOff x="196386" y="2424925"/>
            <a:chExt cx="2108458" cy="3037836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2" name="그룹 41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98" name="그룹 9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99" name="양쪽 모서리가 둥근 사각형 98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양쪽 모서리가 둥근 사각형 99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7" name="타원 96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양쪽 모서리가 둥근 사각형 10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8" name="포인트가 6개인 별 6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40" name="그룹 439"/>
          <p:cNvGrpSpPr/>
          <p:nvPr/>
        </p:nvGrpSpPr>
        <p:grpSpPr>
          <a:xfrm>
            <a:off x="604034" y="4370083"/>
            <a:ext cx="1175829" cy="1087119"/>
            <a:chOff x="1532487" y="1849388"/>
            <a:chExt cx="2005456" cy="1854156"/>
          </a:xfrm>
        </p:grpSpPr>
        <p:sp>
          <p:nvSpPr>
            <p:cNvPr id="441" name="양쪽 모서리가 둥근 사각형 44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4" name="그룹 44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57" name="직사각형 45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5" name="그룹 44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46" name="이등변 삼각형 44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이등변 삼각형 446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이등변 삼각형 44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이등변 삼각형 44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양쪽 모서리가 둥근 사각형 44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1" name="양쪽 모서리가 둥근 사각형 45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양쪽 모서리가 둥근 사각형 45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양쪽 모서리가 둥근 사각형 45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양쪽 모서리가 둥근 사각형 45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양쪽 모서리가 둥근 사각형 45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양쪽 모서리가 둥근 사각형 45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1567595" y="3097538"/>
            <a:ext cx="627753" cy="966521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8990593" y="2424923"/>
            <a:ext cx="516190" cy="516190"/>
            <a:chOff x="1146479" y="2577325"/>
            <a:chExt cx="516190" cy="516190"/>
          </a:xfrm>
        </p:grpSpPr>
        <p:sp>
          <p:nvSpPr>
            <p:cNvPr id="502" name="타원 501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포인트가 6개인 별 502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타원 503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956773" y="3765965"/>
            <a:ext cx="449023" cy="691338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2" name="직사각형 36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이중 물결 13"/>
          <p:cNvSpPr/>
          <p:nvPr/>
        </p:nvSpPr>
        <p:spPr>
          <a:xfrm>
            <a:off x="3790929" y="329795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5" name="그룹 404"/>
          <p:cNvGrpSpPr/>
          <p:nvPr/>
        </p:nvGrpSpPr>
        <p:grpSpPr>
          <a:xfrm>
            <a:off x="2338150" y="3297953"/>
            <a:ext cx="4467701" cy="2168169"/>
            <a:chOff x="2271147" y="3215600"/>
            <a:chExt cx="4643729" cy="2253595"/>
          </a:xfrm>
        </p:grpSpPr>
        <p:grpSp>
          <p:nvGrpSpPr>
            <p:cNvPr id="406" name="그룹 40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622" name="그룹 621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624" name="직사각형 623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5" name="그룹 624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626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7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8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23" name="양쪽 모서리가 둥근 사각형 622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7" name="그룹 406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615" name="그룹 614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617" name="직사각형 616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18" name="그룹 617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619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0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1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16" name="양쪽 모서리가 둥근 사각형 615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8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9" name="그룹 408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90" name="그룹 58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611" name="그룹 610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613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4" name="양쪽 모서리가 둥근 사각형 613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12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1" name="그룹 59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608" name="양쪽 모서리가 둥근 사각형 607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9" name="양쪽 모서리가 둥근 사각형 608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0" name="양쪽 모서리가 둥근 사각형 609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2" name="모서리가 둥근 직사각형 59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3" name="모서리가 둥근 직사각형 592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4" name="모서리가 둥근 직사각형 593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5" name="모서리가 둥근 직사각형 594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6" name="모서리가 둥근 직사각형 595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7" name="모서리가 둥근 직사각형 596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8" name="그룹 597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604" name="모서리가 둥근 직사각형 60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5" name="모서리가 둥근 직사각형 6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6" name="모서리가 둥근 직사각형 60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7" name="모서리가 둥근 직사각형 60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9" name="그룹 598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600" name="모서리가 둥근 직사각형 599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1" name="모서리가 둥근 직사각형 600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2" name="모서리가 둥근 직사각형 601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3" name="모서리가 둥근 직사각형 602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10" name="그룹 409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65" name="그룹 564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86" name="그룹 58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8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9" name="양쪽 모서리가 둥근 사각형 58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8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6" name="그룹 565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83" name="양쪽 모서리가 둥근 사각형 582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4" name="양쪽 모서리가 둥근 사각형 58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5" name="양쪽 모서리가 둥근 사각형 58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7" name="모서리가 둥근 직사각형 566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모서리가 둥근 직사각형 567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모서리가 둥근 직사각형 568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모서리가 둥근 직사각형 569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모서리가 둥근 직사각형 570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모서리가 둥근 직사각형 571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79" name="모서리가 둥근 직사각형 578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0" name="모서리가 둥근 직사각형 579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1" name="모서리가 둥근 직사각형 580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2" name="모서리가 둥근 직사각형 581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74" name="그룹 573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75" name="모서리가 둥근 직사각형 574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6" name="모서리가 둥근 직사각형 575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7" name="모서리가 둥근 직사각형 57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8" name="모서리가 둥근 직사각형 57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11" name="양쪽 모서리가 둥근 사각형 410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2" name="그룹 411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509" name="직사각형 508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4" name="그룹 513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540" name="그룹 539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561" name="그룹 560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563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4" name="양쪽 모서리가 둥근 사각형 563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62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41" name="그룹 540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558" name="양쪽 모서리가 둥근 사각형 557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양쪽 모서리가 둥근 사각형 558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양쪽 모서리가 둥근 사각형 559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2" name="모서리가 둥근 직사각형 541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모서리가 둥근 직사각형 542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모서리가 둥근 직사각형 543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5" name="모서리가 둥근 직사각형 544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6" name="모서리가 둥근 직사각형 545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7" name="모서리가 둥근 직사각형 546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8" name="그룹 547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554" name="모서리가 둥근 직사각형 55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5" name="모서리가 둥근 직사각형 55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6" name="모서리가 둥근 직사각형 55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7" name="모서리가 둥근 직사각형 55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49" name="그룹 548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550" name="모서리가 둥근 직사각형 549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1" name="모서리가 둥근 직사각형 550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2" name="모서리가 둥근 직사각형 551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3" name="모서리가 둥근 직사각형 552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15" name="그룹 514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530" name="양쪽 모서리가 둥근 사각형 529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1" name="양쪽 모서리가 둥근 사각형 530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2" name="양쪽 모서리가 둥근 사각형 531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3" name="양쪽 모서리가 둥근 사각형 532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4" name="양쪽 모서리가 둥근 사각형 533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양쪽 모서리가 둥근 사각형 534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양쪽 모서리가 둥근 사각형 535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양쪽 모서리가 둥근 사각형 536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8" name="양쪽 모서리가 둥근 사각형 537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양쪽 모서리가 둥근 사각형 538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6" name="그룹 515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528" name="모서리가 둥근 직사각형 52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9" name="모서리가 둥근 직사각형 528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7" name="그룹 516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521" name="모서리가 둥근 직사각형 520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2" name="모서리가 둥근 직사각형 521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7" name="모서리가 둥근 직사각형 526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8" name="그룹 517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519" name="모서리가 둥근 직사각형 51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0" name="모서리가 둥근 직사각형 51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13" name="그룹 412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414" name="직사각형 413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5" name="그룹 414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437" name="그룹 436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501" name="그룹 500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50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8" name="양쪽 모서리가 둥근 사각형 50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05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38" name="그룹 437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498" name="양쪽 모서리가 둥근 사각형 497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9" name="양쪽 모서리가 둥근 사각형 498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0" name="양쪽 모서리가 둥근 사각형 499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9" name="모서리가 둥근 직사각형 438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3" name="모서리가 둥근 직사각형 462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4" name="모서리가 둥근 직사각형 463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7" name="모서리가 둥근 직사각형 476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2" name="모서리가 둥근 직사각형 481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3" name="모서리가 둥근 직사각형 482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84" name="그룹 483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494" name="모서리가 둥근 직사각형 49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5" name="모서리가 둥근 직사각형 49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6" name="모서리가 둥근 직사각형 49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7" name="모서리가 둥근 직사각형 49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85" name="그룹 484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490" name="모서리가 둥근 직사각형 489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1" name="모서리가 둥근 직사각형 490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2" name="모서리가 둥근 직사각형 491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3" name="모서리가 둥근 직사각형 492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16" name="그룹 415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27" name="양쪽 모서리가 둥근 사각형 426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양쪽 모서리가 둥근 사각형 427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9" name="양쪽 모서리가 둥근 사각형 428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0" name="양쪽 모서리가 둥근 사각형 429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1" name="양쪽 모서리가 둥근 사각형 430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2" name="양쪽 모서리가 둥근 사각형 431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3" name="양쪽 모서리가 둥근 사각형 432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4" name="양쪽 모서리가 둥근 사각형 433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5" name="양쪽 모서리가 둥근 사각형 434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6" name="양쪽 모서리가 둥근 사각형 435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7" name="그룹 416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425" name="모서리가 둥근 직사각형 424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모서리가 둥근 직사각형 425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8" name="그룹 41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422" name="모서리가 둥근 직사각형 421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모서리가 둥근 직사각형 422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모서리가 둥근 직사각형 423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9" name="그룹 418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420" name="모서리가 둥근 직사각형 419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" name="모서리가 둥근 직사각형 420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29" name="그룹 628"/>
          <p:cNvGrpSpPr/>
          <p:nvPr/>
        </p:nvGrpSpPr>
        <p:grpSpPr>
          <a:xfrm>
            <a:off x="6890231" y="4782897"/>
            <a:ext cx="378704" cy="677781"/>
            <a:chOff x="3942340" y="2065700"/>
            <a:chExt cx="575770" cy="1030476"/>
          </a:xfrm>
        </p:grpSpPr>
        <p:sp>
          <p:nvSpPr>
            <p:cNvPr id="630" name="양쪽 모서리가 둥근 사각형 629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1" name="양쪽 모서리가 둥근 사각형 63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양쪽 모서리가 둥근 사각형 631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3" name="그룹 632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653" name="타원 6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4" name="타원 6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5" name="타원 6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6" name="타원 6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7" name="타원 6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4" name="그룹 633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648" name="타원 64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9" name="타원 64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0" name="타원 64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1" name="타원 65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2" name="타원 651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5" name="그룹 634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643" name="타원 64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4" name="타원 64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5" name="타원 64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6" name="타원 64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7" name="타원 64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6" name="그룹 635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638" name="타원 63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9" name="타원 63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0" name="타원 63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1" name="타원 64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2" name="타원 641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7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6" name="그룹 685"/>
          <p:cNvGrpSpPr/>
          <p:nvPr/>
        </p:nvGrpSpPr>
        <p:grpSpPr>
          <a:xfrm>
            <a:off x="1296663" y="1061109"/>
            <a:ext cx="814795" cy="814794"/>
            <a:chOff x="5032314" y="875479"/>
            <a:chExt cx="1084192" cy="1084191"/>
          </a:xfrm>
        </p:grpSpPr>
        <p:sp>
          <p:nvSpPr>
            <p:cNvPr id="687" name="모서리가 둥근 직사각형 686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8" name="모서리가 둥근 직사각형 687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9" name="모서리가 둥근 직사각형 688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0" name="모서리가 둥근 직사각형 689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모서리가 둥근 직사각형 690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2" name="모서리가 둥근 직사각형 691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모서리가 둥근 직사각형 692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4" name="모서리가 둥근 직사각형 693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모서리가 둥근 직사각형 694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6" name="모서리가 둥근 직사각형 695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7" name="모서리가 둥근 직사각형 696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8" name="모서리가 둥근 직사각형 697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9" name="모서리가 둥근 직사각형 698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0" name="모서리가 둥근 직사각형 699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1" name="모서리가 둥근 직사각형 700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2" name="모서리가 둥근 직사각형 70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3" name="그룹 702"/>
          <p:cNvGrpSpPr/>
          <p:nvPr/>
        </p:nvGrpSpPr>
        <p:grpSpPr>
          <a:xfrm>
            <a:off x="4735343" y="314791"/>
            <a:ext cx="1455314" cy="1455313"/>
            <a:chOff x="5032314" y="875479"/>
            <a:chExt cx="1084192" cy="1084191"/>
          </a:xfrm>
        </p:grpSpPr>
        <p:sp>
          <p:nvSpPr>
            <p:cNvPr id="704" name="모서리가 둥근 직사각형 703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5" name="모서리가 둥근 직사각형 704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6" name="모서리가 둥근 직사각형 705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7" name="모서리가 둥근 직사각형 706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8" name="모서리가 둥근 직사각형 707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모서리가 둥근 직사각형 708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모서리가 둥근 직사각형 709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1" name="모서리가 둥근 직사각형 710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모서리가 둥근 직사각형 711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3" name="모서리가 둥근 직사각형 712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모서리가 둥근 직사각형 713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모서리가 둥근 직사각형 714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6" name="모서리가 둥근 직사각형 715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" name="모서리가 둥근 직사각형 716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" name="모서리가 둥근 직사각형 717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9" name="모서리가 둥근 직사각형 718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0" name="그룹 719"/>
          <p:cNvGrpSpPr/>
          <p:nvPr/>
        </p:nvGrpSpPr>
        <p:grpSpPr>
          <a:xfrm rot="1800000">
            <a:off x="693938" y="2465996"/>
            <a:ext cx="488479" cy="488478"/>
            <a:chOff x="5032314" y="875479"/>
            <a:chExt cx="1084192" cy="1084191"/>
          </a:xfrm>
        </p:grpSpPr>
        <p:sp>
          <p:nvSpPr>
            <p:cNvPr id="721" name="모서리가 둥근 직사각형 72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2" name="모서리가 둥근 직사각형 72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3" name="모서리가 둥근 직사각형 72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모서리가 둥근 직사각형 72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모서리가 둥근 직사각형 72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6" name="모서리가 둥근 직사각형 72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7" name="모서리가 둥근 직사각형 72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8" name="모서리가 둥근 직사각형 72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9" name="모서리가 둥근 직사각형 72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0" name="모서리가 둥근 직사각형 72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1" name="모서리가 둥근 직사각형 73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2" name="모서리가 둥근 직사각형 73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3" name="모서리가 둥근 직사각형 73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모서리가 둥근 직사각형 73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모서리가 둥근 직사각형 73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6" name="모서리가 둥근 직사각형 73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7" name="그룹 736"/>
          <p:cNvGrpSpPr/>
          <p:nvPr/>
        </p:nvGrpSpPr>
        <p:grpSpPr>
          <a:xfrm>
            <a:off x="507692" y="413476"/>
            <a:ext cx="786367" cy="786366"/>
            <a:chOff x="5032314" y="875479"/>
            <a:chExt cx="1084192" cy="1084191"/>
          </a:xfrm>
        </p:grpSpPr>
        <p:sp>
          <p:nvSpPr>
            <p:cNvPr id="738" name="모서리가 둥근 직사각형 73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9" name="모서리가 둥근 직사각형 73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0" name="모서리가 둥근 직사각형 73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1" name="모서리가 둥근 직사각형 74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2" name="모서리가 둥근 직사각형 74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3" name="모서리가 둥근 직사각형 74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4" name="모서리가 둥근 직사각형 74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5" name="모서리가 둥근 직사각형 74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6" name="모서리가 둥근 직사각형 74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모서리가 둥근 직사각형 74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모서리가 둥근 직사각형 74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모서리가 둥근 직사각형 74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0" name="모서리가 둥근 직사각형 74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모서리가 둥근 직사각형 75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모서리가 둥근 직사각형 75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3" name="모서리가 둥근 직사각형 75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4" name="그룹 753"/>
          <p:cNvGrpSpPr/>
          <p:nvPr/>
        </p:nvGrpSpPr>
        <p:grpSpPr>
          <a:xfrm rot="900000">
            <a:off x="6101686" y="1465203"/>
            <a:ext cx="1009876" cy="1009875"/>
            <a:chOff x="5032314" y="875479"/>
            <a:chExt cx="1084192" cy="1084191"/>
          </a:xfrm>
        </p:grpSpPr>
        <p:sp>
          <p:nvSpPr>
            <p:cNvPr id="755" name="모서리가 둥근 직사각형 75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6" name="모서리가 둥근 직사각형 75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7" name="모서리가 둥근 직사각형 75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모서리가 둥근 직사각형 75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모서리가 둥근 직사각형 75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모서리가 둥근 직사각형 75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1" name="모서리가 둥근 직사각형 76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2" name="모서리가 둥근 직사각형 76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모서리가 둥근 직사각형 76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모서리가 둥근 직사각형 76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모서리가 둥근 직사각형 76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모서리가 둥근 직사각형 76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7" name="모서리가 둥근 직사각형 76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8" name="모서리가 둥근 직사각형 76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9" name="모서리가 둥근 직사각형 76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0" name="모서리가 둥근 직사각형 76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1" name="TextBox 770"/>
          <p:cNvSpPr txBox="1"/>
          <p:nvPr/>
        </p:nvSpPr>
        <p:spPr>
          <a:xfrm rot="21289880">
            <a:off x="3237009" y="2200466"/>
            <a:ext cx="2768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Thank you</a:t>
            </a:r>
          </a:p>
        </p:txBody>
      </p:sp>
      <p:grpSp>
        <p:nvGrpSpPr>
          <p:cNvPr id="773" name="그룹 772"/>
          <p:cNvGrpSpPr/>
          <p:nvPr/>
        </p:nvGrpSpPr>
        <p:grpSpPr>
          <a:xfrm>
            <a:off x="7388543" y="4931259"/>
            <a:ext cx="641439" cy="506049"/>
            <a:chOff x="5895897" y="536621"/>
            <a:chExt cx="1910795" cy="1507479"/>
          </a:xfrm>
        </p:grpSpPr>
        <p:sp>
          <p:nvSpPr>
            <p:cNvPr id="774" name="직사각형 773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5" name="직사각형 774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직사각형 775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양쪽 모서리가 둥근 사각형 776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8" name="사다리꼴 777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9" name="타원 778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타원 779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1" name="그룹 780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796" name="그룹 795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00" name="양쪽 모서리가 둥근 사각형 799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1" name="양쪽 모서리가 둥근 사각형 800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97" name="그룹 796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98" name="양쪽 모서리가 둥근 사각형 797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9" name="양쪽 모서리가 둥근 사각형 798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82" name="그룹 781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790" name="그룹 789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794" name="양쪽 모서리가 둥근 사각형 793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5" name="양쪽 모서리가 둥근 사각형 794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91" name="그룹 790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92" name="양쪽 모서리가 둥근 사각형 791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3" name="양쪽 모서리가 둥근 사각형 792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83" name="그룹 782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784" name="그룹 783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788" name="양쪽 모서리가 둥근 사각형 787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9" name="양쪽 모서리가 둥근 사각형 788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85" name="그룹 784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86" name="양쪽 모서리가 둥근 사각형 785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7" name="양쪽 모서리가 둥근 사각형 786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802" name="그룹 801"/>
          <p:cNvGrpSpPr/>
          <p:nvPr/>
        </p:nvGrpSpPr>
        <p:grpSpPr>
          <a:xfrm>
            <a:off x="7388543" y="4931259"/>
            <a:ext cx="641439" cy="506049"/>
            <a:chOff x="5895897" y="536621"/>
            <a:chExt cx="1910795" cy="1507479"/>
          </a:xfrm>
        </p:grpSpPr>
        <p:sp>
          <p:nvSpPr>
            <p:cNvPr id="803" name="직사각형 802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4" name="직사각형 803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5" name="직사각형 804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6" name="양쪽 모서리가 둥근 사각형 805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7" name="사다리꼴 806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8" name="타원 807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9" name="타원 808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0" name="그룹 809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825" name="그룹 824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29" name="양쪽 모서리가 둥근 사각형 828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0" name="양쪽 모서리가 둥근 사각형 829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26" name="그룹 825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27" name="양쪽 모서리가 둥근 사각형 826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8" name="양쪽 모서리가 둥근 사각형 827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1" name="그룹 810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819" name="그룹 818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23" name="양쪽 모서리가 둥근 사각형 822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4" name="양쪽 모서리가 둥근 사각형 823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20" name="그룹 819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21" name="양쪽 모서리가 둥근 사각형 820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2" name="양쪽 모서리가 둥근 사각형 821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2" name="그룹 811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813" name="그룹 812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17" name="양쪽 모서리가 둥근 사각형 816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8" name="양쪽 모서리가 둥근 사각형 817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14" name="그룹 813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15" name="양쪽 모서리가 둥근 사각형 814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6" name="양쪽 모서리가 둥근 사각형 815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7776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8" presetClass="path" presetSubtype="0" repeatCount="3000" accel="18000" decel="82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33 1.11111E-6 C -0.0033 1.11111E-6 -0.00486 0.03278 -0.00486 0.03305 C -0.01511 0.03 -0.01407 0.00083 -0.0033 1.11111E-6 Z " pathEditMode="relative" rAng="0" ptsTypes="fff">
                                      <p:cBhvr>
                                        <p:cTn id="10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16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1.11111E-6 C -0.00035 -0.00028 0.00052 -0.03806 0.00052 -0.03806 C 0.00972 -0.03528 0.00833 -0.00167 -0.00035 1.11111E-6 Z " pathEditMode="relative" rAng="0" ptsTypes="fff">
                                      <p:cBhvr>
                                        <p:cTn id="18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-191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6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0" dur="2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4" dur="28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4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400" tmFilter="0, 0; .2, .5; .8, .5; 1, 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700" autoRev="1" fill="hold"/>
                                        <p:tgtEl>
                                          <p:spTgt spid="7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900" tmFilter="0, 0; .2, .5; .8, .5; 1, 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450" autoRev="1" fill="hold"/>
                                        <p:tgtEl>
                                          <p:spTgt spid="7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500" tmFilter="0, 0; .2, .5; .8, .5; 1, 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750" autoRev="1" fill="hold"/>
                                        <p:tgtEl>
                                          <p:spTgt spid="7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100" tmFilter="0, 0; .2, .5; .8, .5; 1, 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50" autoRev="1" fill="hold"/>
                                        <p:tgtEl>
                                          <p:spTgt spid="6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500" tmFilter="0, 0; .2, .5; .8, .5; 1, 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750" autoRev="1" fill="hold"/>
                                        <p:tgtEl>
                                          <p:spTgt spid="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7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7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7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4" grpId="0" animBg="1"/>
      <p:bldP spid="7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92" name="그룹 9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00" name="그룹 9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4" name="타원 10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" name="그룹 10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2" name="타원 10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3" name="그룹 9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94" name="그룹 9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98" name="타원 9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96" name="타원 9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06" name="그룹 105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111" name="그룹 110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119" name="그룹 11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23" name="모서리가 둥근 직사각형 12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모서리가 둥근 직사각형 12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0" name="그룹 11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21" name="모서리가 둥근 직사각형 12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" name="모서리가 둥근 직사각형 12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2" name="그룹 111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113" name="그룹 11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17" name="모서리가 둥근 직사각형 11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" name="모서리가 둥근 직사각형 11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15" name="모서리가 둥근 직사각형 11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모서리가 둥근 직사각형 11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108" name="타원 107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126" name="그룹 125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130" name="그룹 129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133" name="그룹 13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135" name="양쪽 모서리가 둥근 사각형 13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양쪽 모서리가 둥근 사각형 13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4" name="타원 13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직사각형 130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양쪽 모서리가 둥근 사각형 13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128" name="포인트가 6개인 별 12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7" name="그룹 13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138" name="타원 13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39" name="포인트가 6개인 별 13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09290" y="151904"/>
            <a:ext cx="502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Summary of Project 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기능분석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관리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41608" y="941224"/>
            <a:ext cx="8312636" cy="4622977"/>
            <a:chOff x="329351" y="751462"/>
            <a:chExt cx="7819995" cy="4622977"/>
          </a:xfrm>
        </p:grpSpPr>
        <p:sp>
          <p:nvSpPr>
            <p:cNvPr id="13" name="가로로 말린 두루마리 모양 12"/>
            <p:cNvSpPr/>
            <p:nvPr/>
          </p:nvSpPr>
          <p:spPr>
            <a:xfrm>
              <a:off x="329351" y="751462"/>
              <a:ext cx="7819995" cy="4622977"/>
            </a:xfrm>
            <a:prstGeom prst="horizontalScroll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대각선 방향의 모서리가 둥근 사각형 141"/>
            <p:cNvSpPr/>
            <p:nvPr/>
          </p:nvSpPr>
          <p:spPr>
            <a:xfrm>
              <a:off x="1180855" y="1938765"/>
              <a:ext cx="1512168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 Bold" pitchFamily="50" charset="-127"/>
                  <a:ea typeface="나눔스퀘어 Bold" pitchFamily="50" charset="-127"/>
                </a:rPr>
                <a:t>로그인</a:t>
              </a:r>
              <a:endParaRPr lang="ko-KR" altLang="en-US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3" name="대각선 방향의 모서리가 둥근 사각형 142"/>
            <p:cNvSpPr/>
            <p:nvPr/>
          </p:nvSpPr>
          <p:spPr>
            <a:xfrm>
              <a:off x="1180855" y="2653727"/>
              <a:ext cx="1512168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 Bold" pitchFamily="50" charset="-127"/>
                  <a:ea typeface="나눔스퀘어 Bold" pitchFamily="50" charset="-127"/>
                </a:rPr>
                <a:t>회원가입</a:t>
              </a:r>
              <a:endParaRPr lang="ko-KR" altLang="en-US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4" name="대각선 방향의 모서리가 둥근 사각형 143"/>
            <p:cNvSpPr/>
            <p:nvPr/>
          </p:nvSpPr>
          <p:spPr>
            <a:xfrm>
              <a:off x="1180855" y="3368689"/>
              <a:ext cx="1512168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 Bold" pitchFamily="50" charset="-127"/>
                  <a:ea typeface="나눔스퀘어 Bold" pitchFamily="50" charset="-127"/>
                </a:rPr>
                <a:t>회원수정</a:t>
              </a:r>
              <a:endParaRPr lang="ko-KR" altLang="en-US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5" name="대각선 방향의 모서리가 둥근 사각형 144"/>
            <p:cNvSpPr/>
            <p:nvPr/>
          </p:nvSpPr>
          <p:spPr>
            <a:xfrm>
              <a:off x="1180855" y="4083650"/>
              <a:ext cx="1512168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 Bold" pitchFamily="50" charset="-127"/>
                  <a:ea typeface="나눔스퀘어 Bold" pitchFamily="50" charset="-127"/>
                </a:rPr>
                <a:t>회원탈퇴</a:t>
              </a:r>
              <a:endParaRPr lang="ko-KR" altLang="en-US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6" name="대각선 방향의 모서리가 둥근 사각형 145"/>
            <p:cNvSpPr/>
            <p:nvPr/>
          </p:nvSpPr>
          <p:spPr>
            <a:xfrm>
              <a:off x="2897190" y="1938765"/>
              <a:ext cx="4851021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itchFamily="34" charset="0"/>
                <a:buChar char="•"/>
              </a:pPr>
              <a:r>
                <a:rPr lang="en-US" altLang="ko-KR" dirty="0">
                  <a:latin typeface="나눔스퀘어 Bold" pitchFamily="50" charset="-127"/>
                  <a:ea typeface="나눔스퀘어 Bold" pitchFamily="50" charset="-127"/>
                </a:rPr>
                <a:t>id</a:t>
              </a:r>
              <a:r>
                <a:rPr lang="ko-KR" altLang="en-US" dirty="0">
                  <a:latin typeface="나눔스퀘어 Bold" pitchFamily="50" charset="-127"/>
                  <a:ea typeface="나눔스퀘어 Bold" pitchFamily="50" charset="-127"/>
                </a:rPr>
                <a:t>와 </a:t>
              </a:r>
              <a:r>
                <a:rPr lang="en-US" altLang="ko-KR" dirty="0">
                  <a:latin typeface="나눔스퀘어 Bold" pitchFamily="50" charset="-127"/>
                  <a:ea typeface="나눔스퀘어 Bold" pitchFamily="50" charset="-127"/>
                </a:rPr>
                <a:t>pw</a:t>
              </a:r>
              <a:r>
                <a:rPr lang="ko-KR" altLang="en-US" dirty="0">
                  <a:latin typeface="나눔스퀘어 Bold" pitchFamily="50" charset="-127"/>
                  <a:ea typeface="나눔스퀘어 Bold" pitchFamily="50" charset="-127"/>
                </a:rPr>
                <a:t>를 통하여 로그인</a:t>
              </a:r>
            </a:p>
            <a:p>
              <a:pPr marL="285750" indent="-285750" algn="ctr">
                <a:buFont typeface="Arial" pitchFamily="34" charset="0"/>
                <a:buChar char="•"/>
              </a:pPr>
              <a:r>
                <a:rPr lang="en-US" altLang="ko-KR" dirty="0">
                  <a:latin typeface="나눔스퀘어 Bold" pitchFamily="50" charset="-127"/>
                  <a:ea typeface="나눔스퀘어 Bold" pitchFamily="50" charset="-127"/>
                </a:rPr>
                <a:t>DB </a:t>
              </a:r>
              <a:r>
                <a:rPr lang="ko-KR" altLang="en-US" dirty="0">
                  <a:latin typeface="나눔스퀘어 Bold" pitchFamily="50" charset="-127"/>
                  <a:ea typeface="나눔스퀘어 Bold" pitchFamily="50" charset="-127"/>
                </a:rPr>
                <a:t>정보와 올바르지 않을 시 에러 메시지 출력</a:t>
              </a:r>
            </a:p>
          </p:txBody>
        </p:sp>
        <p:sp>
          <p:nvSpPr>
            <p:cNvPr id="147" name="대각선 방향의 모서리가 둥근 사각형 146"/>
            <p:cNvSpPr/>
            <p:nvPr/>
          </p:nvSpPr>
          <p:spPr>
            <a:xfrm>
              <a:off x="2897190" y="2653727"/>
              <a:ext cx="4851021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itchFamily="34" charset="0"/>
                <a:buChar char="•"/>
              </a:pPr>
              <a:r>
                <a:rPr lang="ko-KR" altLang="en-US" dirty="0">
                  <a:latin typeface="나눔스퀘어 Bold" pitchFamily="50" charset="-127"/>
                  <a:ea typeface="나눔스퀘어 Bold" pitchFamily="50" charset="-127"/>
                </a:rPr>
                <a:t>아이디 중복 체크를 이용하여 중복 </a:t>
              </a:r>
              <a:r>
                <a:rPr lang="ko-KR" altLang="en-US" dirty="0" smtClean="0">
                  <a:latin typeface="나눔스퀘어 Bold" pitchFamily="50" charset="-127"/>
                  <a:ea typeface="나눔스퀘어 Bold" pitchFamily="50" charset="-127"/>
                </a:rPr>
                <a:t>방지</a:t>
              </a:r>
              <a:endParaRPr lang="en-US" altLang="ko-KR" dirty="0" smtClean="0">
                <a:latin typeface="나눔스퀘어 Bold" pitchFamily="50" charset="-127"/>
                <a:ea typeface="나눔스퀘어 Bold" pitchFamily="50" charset="-127"/>
              </a:endParaRPr>
            </a:p>
            <a:p>
              <a:pPr marL="285750" indent="-285750" algn="ctr">
                <a:buFont typeface="Arial" pitchFamily="34" charset="0"/>
                <a:buChar char="•"/>
              </a:pPr>
              <a:r>
                <a:rPr lang="ko-KR" altLang="en-US" dirty="0" smtClean="0">
                  <a:latin typeface="나눔스퀘어 Bold" pitchFamily="50" charset="-127"/>
                  <a:ea typeface="나눔스퀘어 Bold" pitchFamily="50" charset="-127"/>
                </a:rPr>
                <a:t>회원정보가 올바르게 </a:t>
              </a:r>
              <a:r>
                <a:rPr lang="en-US" altLang="ko-KR" dirty="0" smtClean="0">
                  <a:latin typeface="나눔스퀘어 Bold" pitchFamily="50" charset="-127"/>
                  <a:ea typeface="나눔스퀘어 Bold" pitchFamily="50" charset="-127"/>
                </a:rPr>
                <a:t>DB</a:t>
              </a:r>
              <a:r>
                <a:rPr lang="ko-KR" altLang="en-US" dirty="0" smtClean="0">
                  <a:latin typeface="나눔스퀘어 Bold" pitchFamily="50" charset="-127"/>
                  <a:ea typeface="나눔스퀘어 Bold" pitchFamily="50" charset="-127"/>
                </a:rPr>
                <a:t>에 생성</a:t>
              </a:r>
              <a:endParaRPr lang="ko-KR" altLang="en-US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8" name="대각선 방향의 모서리가 둥근 사각형 147"/>
            <p:cNvSpPr/>
            <p:nvPr/>
          </p:nvSpPr>
          <p:spPr>
            <a:xfrm>
              <a:off x="2897190" y="3368689"/>
              <a:ext cx="4851021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itchFamily="34" charset="0"/>
                <a:buChar char="•"/>
              </a:pPr>
              <a:r>
                <a:rPr lang="ko-KR" altLang="en-US" dirty="0">
                  <a:latin typeface="나눔스퀘어 Bold" pitchFamily="50" charset="-127"/>
                  <a:ea typeface="나눔스퀘어 Bold" pitchFamily="50" charset="-127"/>
                </a:rPr>
                <a:t>수정 시 회원 </a:t>
              </a:r>
              <a:r>
                <a:rPr lang="en-US" altLang="ko-KR" dirty="0">
                  <a:latin typeface="나눔스퀘어 Bold" pitchFamily="50" charset="-127"/>
                  <a:ea typeface="나눔스퀘어 Bold" pitchFamily="50" charset="-127"/>
                </a:rPr>
                <a:t>DB</a:t>
              </a:r>
              <a:r>
                <a:rPr lang="ko-KR" altLang="en-US" dirty="0">
                  <a:latin typeface="나눔스퀘어 Bold" pitchFamily="50" charset="-127"/>
                  <a:ea typeface="나눔스퀘어 Bold" pitchFamily="50" charset="-127"/>
                </a:rPr>
                <a:t>에 올바르게 적용</a:t>
              </a:r>
            </a:p>
          </p:txBody>
        </p:sp>
        <p:sp>
          <p:nvSpPr>
            <p:cNvPr id="149" name="대각선 방향의 모서리가 둥근 사각형 148"/>
            <p:cNvSpPr/>
            <p:nvPr/>
          </p:nvSpPr>
          <p:spPr>
            <a:xfrm>
              <a:off x="2897190" y="4083650"/>
              <a:ext cx="4851021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itchFamily="34" charset="0"/>
                <a:buChar char="•"/>
              </a:pPr>
              <a:r>
                <a:rPr lang="ko-KR" altLang="en-US" dirty="0">
                  <a:latin typeface="나눔스퀘어 Bold" pitchFamily="50" charset="-127"/>
                  <a:ea typeface="나눔스퀘어 Bold" pitchFamily="50" charset="-127"/>
                </a:rPr>
                <a:t>탈퇴 시 </a:t>
              </a:r>
              <a:r>
                <a:rPr lang="en-US" altLang="ko-KR" dirty="0">
                  <a:latin typeface="나눔스퀘어 Bold" pitchFamily="50" charset="-127"/>
                  <a:ea typeface="나눔스퀘어 Bold" pitchFamily="50" charset="-127"/>
                </a:rPr>
                <a:t>DB</a:t>
              </a:r>
              <a:r>
                <a:rPr lang="ko-KR" altLang="en-US" dirty="0">
                  <a:latin typeface="나눔스퀘어 Bold" pitchFamily="50" charset="-127"/>
                  <a:ea typeface="나눔스퀘어 Bold" pitchFamily="50" charset="-127"/>
                </a:rPr>
                <a:t>에서 정보가 삭제됨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180855" y="1351067"/>
              <a:ext cx="1493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Bold" pitchFamily="50" charset="-127"/>
                  <a:ea typeface="나눔스퀘어 Bold" pitchFamily="50" charset="-127"/>
                </a:rPr>
                <a:t>기능</a:t>
              </a:r>
              <a:endParaRPr lang="ko-KR" altLang="en-US" sz="2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27984" y="1351067"/>
              <a:ext cx="1493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Bold" pitchFamily="50" charset="-127"/>
                  <a:ea typeface="나눔스퀘어 Bold" pitchFamily="50" charset="-127"/>
                </a:rPr>
                <a:t>요구사</a:t>
              </a:r>
              <a:r>
                <a:rPr lang="ko-KR" altLang="en-US" sz="2800" dirty="0">
                  <a:latin typeface="나눔스퀘어 Bold" pitchFamily="50" charset="-127"/>
                  <a:ea typeface="나눔스퀘어 Bold" pitchFamily="50" charset="-127"/>
                </a:rPr>
                <a:t>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3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92" name="그룹 9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00" name="그룹 9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4" name="타원 10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" name="그룹 10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2" name="타원 10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3" name="그룹 9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94" name="그룹 9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98" name="타원 9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96" name="타원 9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06" name="그룹 105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111" name="그룹 110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119" name="그룹 11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23" name="모서리가 둥근 직사각형 12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모서리가 둥근 직사각형 12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0" name="그룹 11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21" name="모서리가 둥근 직사각형 12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" name="모서리가 둥근 직사각형 12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2" name="그룹 111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113" name="그룹 11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17" name="모서리가 둥근 직사각형 11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" name="모서리가 둥근 직사각형 11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15" name="모서리가 둥근 직사각형 11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모서리가 둥근 직사각형 11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108" name="타원 107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126" name="그룹 125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130" name="그룹 129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133" name="그룹 13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135" name="양쪽 모서리가 둥근 사각형 13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양쪽 모서리가 둥근 사각형 13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4" name="타원 13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직사각형 130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양쪽 모서리가 둥근 사각형 13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128" name="포인트가 6개인 별 12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7" name="그룹 13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138" name="타원 13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39" name="포인트가 6개인 별 13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09290" y="151904"/>
            <a:ext cx="502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Summary of Project 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기능분석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메인화면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36664" y="941224"/>
            <a:ext cx="8539763" cy="4622977"/>
            <a:chOff x="329351" y="751462"/>
            <a:chExt cx="7819995" cy="4622977"/>
          </a:xfrm>
        </p:grpSpPr>
        <p:sp>
          <p:nvSpPr>
            <p:cNvPr id="13" name="가로로 말린 두루마리 모양 12"/>
            <p:cNvSpPr/>
            <p:nvPr/>
          </p:nvSpPr>
          <p:spPr>
            <a:xfrm>
              <a:off x="329351" y="751462"/>
              <a:ext cx="7819995" cy="4622977"/>
            </a:xfrm>
            <a:prstGeom prst="horizontalScroll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2" name="대각선 방향의 모서리가 둥근 사각형 141"/>
            <p:cNvSpPr/>
            <p:nvPr/>
          </p:nvSpPr>
          <p:spPr>
            <a:xfrm>
              <a:off x="1180856" y="1938765"/>
              <a:ext cx="1140266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 Bold" pitchFamily="50" charset="-127"/>
                  <a:ea typeface="나눔스퀘어 Bold" pitchFamily="50" charset="-127"/>
                </a:rPr>
                <a:t>영화 출력</a:t>
              </a:r>
              <a:endParaRPr lang="ko-KR" altLang="en-US" sz="14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3" name="대각선 방향의 모서리가 둥근 사각형 142"/>
            <p:cNvSpPr/>
            <p:nvPr/>
          </p:nvSpPr>
          <p:spPr>
            <a:xfrm>
              <a:off x="1180856" y="2653727"/>
              <a:ext cx="1140266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 Bold" pitchFamily="50" charset="-127"/>
                  <a:ea typeface="나눔스퀘어 Bold" pitchFamily="50" charset="-127"/>
                </a:rPr>
                <a:t>메뉴이동</a:t>
              </a:r>
              <a:endParaRPr lang="ko-KR" altLang="en-US" sz="14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4" name="대각선 방향의 모서리가 둥근 사각형 143"/>
            <p:cNvSpPr/>
            <p:nvPr/>
          </p:nvSpPr>
          <p:spPr>
            <a:xfrm>
              <a:off x="1180856" y="3368689"/>
              <a:ext cx="1140266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 Bold" pitchFamily="50" charset="-127"/>
                  <a:ea typeface="나눔스퀘어 Bold" pitchFamily="50" charset="-127"/>
                </a:rPr>
                <a:t>회원 로그인</a:t>
              </a:r>
              <a:endParaRPr lang="ko-KR" altLang="en-US" sz="14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5" name="대각선 방향의 모서리가 둥근 사각형 144"/>
            <p:cNvSpPr/>
            <p:nvPr/>
          </p:nvSpPr>
          <p:spPr>
            <a:xfrm>
              <a:off x="1180856" y="4083650"/>
              <a:ext cx="1140266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 Bold" pitchFamily="50" charset="-127"/>
                  <a:ea typeface="나눔스퀘어 Bold" pitchFamily="50" charset="-127"/>
                </a:rPr>
                <a:t>영화 검색</a:t>
              </a:r>
              <a:endParaRPr lang="ko-KR" altLang="en-US" sz="14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6" name="대각선 방향의 모서리가 둥근 사각형 145"/>
            <p:cNvSpPr/>
            <p:nvPr/>
          </p:nvSpPr>
          <p:spPr>
            <a:xfrm>
              <a:off x="2452998" y="1938765"/>
              <a:ext cx="5295213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영화리스트의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정보를 </a:t>
              </a:r>
              <a:r>
                <a:rPr lang="en-US" altLang="ko-KR" sz="1200" dirty="0" err="1">
                  <a:latin typeface="나눔스퀘어 Bold" pitchFamily="50" charset="-127"/>
                  <a:ea typeface="나눔스퀘어 Bold" pitchFamily="50" charset="-127"/>
                </a:rPr>
                <a:t>bxslider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로 구현</a:t>
              </a:r>
            </a:p>
            <a:p>
              <a:pPr marL="171450" indent="-171450" algn="ctr">
                <a:buFont typeface="Arial" pitchFamily="34" charset="0"/>
                <a:buChar char="•"/>
              </a:pPr>
              <a:r>
                <a:rPr lang="en-US" altLang="ko-KR" sz="1200" dirty="0" smtClean="0">
                  <a:latin typeface="나눔스퀘어 Bold" pitchFamily="50" charset="-127"/>
                  <a:ea typeface="나눔스퀘어 Bold" pitchFamily="50" charset="-127"/>
                </a:rPr>
                <a:t> </a:t>
              </a:r>
              <a:r>
                <a:rPr lang="ko-KR" altLang="en-US" sz="1200" dirty="0" err="1" smtClean="0">
                  <a:latin typeface="나눔스퀘어 Bold" pitchFamily="50" charset="-127"/>
                  <a:ea typeface="나눔스퀘어 Bold" pitchFamily="50" charset="-127"/>
                </a:rPr>
                <a:t>개봉순</a:t>
              </a:r>
              <a:r>
                <a:rPr lang="en-US" altLang="ko-KR" sz="1200" dirty="0"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sz="1200" dirty="0" err="1">
                  <a:latin typeface="나눔스퀘어 Bold" pitchFamily="50" charset="-127"/>
                  <a:ea typeface="나눔스퀘어 Bold" pitchFamily="50" charset="-127"/>
                </a:rPr>
                <a:t>평점순으로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 정렬된 영화 리스트 출력</a:t>
              </a:r>
            </a:p>
            <a:p>
              <a:pPr marL="171450" indent="-171450" algn="ctr">
                <a:buFont typeface="Arial" pitchFamily="34" charset="0"/>
                <a:buChar char="•"/>
              </a:pPr>
              <a:r>
                <a:rPr lang="en-US" altLang="ko-KR" sz="1200" dirty="0" smtClean="0">
                  <a:latin typeface="나눔스퀘어 Bold" pitchFamily="50" charset="-127"/>
                  <a:ea typeface="나눔스퀘어 Bold" pitchFamily="50" charset="-127"/>
                </a:rPr>
                <a:t> </a:t>
              </a:r>
              <a:r>
                <a:rPr lang="ko-KR" altLang="en-US" sz="1200" dirty="0" err="1">
                  <a:latin typeface="나눔스퀘어 Bold" pitchFamily="50" charset="-127"/>
                  <a:ea typeface="나눔스퀘어 Bold" pitchFamily="50" charset="-127"/>
                </a:rPr>
                <a:t>비로그인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 시 랜덤으로 하나의 장르를 선택해서 추천 영화 목록 출력</a:t>
              </a:r>
            </a:p>
          </p:txBody>
        </p:sp>
        <p:sp>
          <p:nvSpPr>
            <p:cNvPr id="147" name="대각선 방향의 모서리가 둥근 사각형 146"/>
            <p:cNvSpPr/>
            <p:nvPr/>
          </p:nvSpPr>
          <p:spPr>
            <a:xfrm>
              <a:off x="2452998" y="2653727"/>
              <a:ext cx="5295213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itchFamily="34" charset="0"/>
                <a:buChar char="•"/>
              </a:pPr>
              <a:r>
                <a:rPr lang="ko-KR" altLang="en-US" sz="1400" dirty="0">
                  <a:latin typeface="나눔스퀘어 Bold" pitchFamily="50" charset="-127"/>
                  <a:ea typeface="나눔스퀘어 Bold" pitchFamily="50" charset="-127"/>
                </a:rPr>
                <a:t>메뉴 페이지로 이동</a:t>
              </a:r>
            </a:p>
          </p:txBody>
        </p:sp>
        <p:sp>
          <p:nvSpPr>
            <p:cNvPr id="148" name="대각선 방향의 모서리가 둥근 사각형 147"/>
            <p:cNvSpPr/>
            <p:nvPr/>
          </p:nvSpPr>
          <p:spPr>
            <a:xfrm>
              <a:off x="2452998" y="3368689"/>
              <a:ext cx="5295213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sz="1200" dirty="0" err="1" smtClean="0">
                  <a:latin typeface="나눔스퀘어 Bold" pitchFamily="50" charset="-127"/>
                  <a:ea typeface="나눔스퀘어 Bold" pitchFamily="50" charset="-127"/>
                </a:rPr>
                <a:t>즐겨찾기한</a:t>
              </a:r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영화목록을 출력하고 해당 영화 중 무작위로 선택하여 그 영화의 장르와 </a:t>
              </a:r>
              <a:endParaRPr lang="en-US" altLang="ko-KR" sz="1200" dirty="0" smtClean="0">
                <a:latin typeface="나눔스퀘어 Bold" pitchFamily="50" charset="-127"/>
                <a:ea typeface="나눔스퀘어 Bold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동일한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다른 영화 추천 리스트 출력</a:t>
              </a:r>
            </a:p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sz="1200" dirty="0" err="1" smtClean="0">
                  <a:latin typeface="나눔스퀘어 Bold" pitchFamily="50" charset="-127"/>
                  <a:ea typeface="나눔스퀘어 Bold" pitchFamily="50" charset="-127"/>
                </a:rPr>
                <a:t>즐겨찾기</a:t>
              </a:r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영화가 없을 경우 </a:t>
              </a:r>
              <a:r>
                <a:rPr lang="ko-KR" altLang="en-US" sz="1200" dirty="0" err="1">
                  <a:latin typeface="나눔스퀘어 Bold" pitchFamily="50" charset="-127"/>
                  <a:ea typeface="나눔스퀘어 Bold" pitchFamily="50" charset="-127"/>
                </a:rPr>
                <a:t>비로그인과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 동일하게 무작위 추천 영화 목록 출력</a:t>
              </a:r>
            </a:p>
          </p:txBody>
        </p:sp>
        <p:sp>
          <p:nvSpPr>
            <p:cNvPr id="149" name="대각선 방향의 모서리가 둥근 사각형 148"/>
            <p:cNvSpPr/>
            <p:nvPr/>
          </p:nvSpPr>
          <p:spPr>
            <a:xfrm>
              <a:off x="2452998" y="4083650"/>
              <a:ext cx="5295213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itchFamily="34" charset="0"/>
                <a:buChar char="•"/>
              </a:pPr>
              <a:r>
                <a:rPr lang="ko-KR" altLang="en-US" sz="1400" dirty="0">
                  <a:latin typeface="나눔스퀘어 Bold" pitchFamily="50" charset="-127"/>
                  <a:ea typeface="나눔스퀘어 Bold" pitchFamily="50" charset="-127"/>
                </a:rPr>
                <a:t>해당 제목에 해당하는 영화 정보 출력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004295" y="1351067"/>
              <a:ext cx="1493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Bold" pitchFamily="50" charset="-127"/>
                  <a:ea typeface="나눔스퀘어 Bold" pitchFamily="50" charset="-127"/>
                </a:rPr>
                <a:t>기능</a:t>
              </a:r>
              <a:endParaRPr lang="ko-KR" altLang="en-US" sz="20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27984" y="1351067"/>
              <a:ext cx="1493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Bold" pitchFamily="50" charset="-127"/>
                  <a:ea typeface="나눔스퀘어 Bold" pitchFamily="50" charset="-127"/>
                </a:rPr>
                <a:t>요구사</a:t>
              </a:r>
              <a:r>
                <a:rPr lang="ko-KR" altLang="en-US" sz="2800" dirty="0">
                  <a:latin typeface="나눔스퀘어 Bold" pitchFamily="50" charset="-127"/>
                  <a:ea typeface="나눔스퀘어 Bold" pitchFamily="50" charset="-127"/>
                </a:rPr>
                <a:t>항</a:t>
              </a:r>
              <a:endParaRPr lang="ko-KR" altLang="en-US" sz="20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8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92" name="그룹 9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00" name="그룹 9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4" name="타원 10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" name="그룹 10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2" name="타원 10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3" name="그룹 9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94" name="그룹 9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98" name="타원 9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96" name="타원 9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06" name="그룹 105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111" name="그룹 110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119" name="그룹 11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23" name="모서리가 둥근 직사각형 12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모서리가 둥근 직사각형 12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0" name="그룹 11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21" name="모서리가 둥근 직사각형 12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" name="모서리가 둥근 직사각형 12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2" name="그룹 111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113" name="그룹 11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17" name="모서리가 둥근 직사각형 11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" name="모서리가 둥근 직사각형 11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15" name="모서리가 둥근 직사각형 11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모서리가 둥근 직사각형 11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108" name="타원 107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126" name="그룹 125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130" name="그룹 129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133" name="그룹 13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135" name="양쪽 모서리가 둥근 사각형 13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양쪽 모서리가 둥근 사각형 13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4" name="타원 13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직사각형 130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양쪽 모서리가 둥근 사각형 13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128" name="포인트가 6개인 별 12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7" name="그룹 13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138" name="타원 13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39" name="포인트가 6개인 별 13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09290" y="151904"/>
            <a:ext cx="502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Summary of Project 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기능분석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목록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69956" y="1360103"/>
            <a:ext cx="8539763" cy="2920307"/>
            <a:chOff x="329351" y="751462"/>
            <a:chExt cx="7819995" cy="4180288"/>
          </a:xfrm>
        </p:grpSpPr>
        <p:sp>
          <p:nvSpPr>
            <p:cNvPr id="13" name="가로로 말린 두루마리 모양 12"/>
            <p:cNvSpPr/>
            <p:nvPr/>
          </p:nvSpPr>
          <p:spPr>
            <a:xfrm>
              <a:off x="329351" y="751462"/>
              <a:ext cx="7819995" cy="4180288"/>
            </a:xfrm>
            <a:prstGeom prst="horizontalScroll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2" name="대각선 방향의 모서리가 둥근 사각형 141"/>
            <p:cNvSpPr/>
            <p:nvPr/>
          </p:nvSpPr>
          <p:spPr>
            <a:xfrm>
              <a:off x="1175547" y="2154533"/>
              <a:ext cx="1140266" cy="871387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Bold" pitchFamily="50" charset="-127"/>
                  <a:ea typeface="나눔스퀘어 Bold" pitchFamily="50" charset="-127"/>
                </a:rPr>
                <a:t>영화 목록 출력</a:t>
              </a:r>
            </a:p>
          </p:txBody>
        </p:sp>
        <p:sp>
          <p:nvSpPr>
            <p:cNvPr id="143" name="대각선 방향의 모서리가 둥근 사각형 142"/>
            <p:cNvSpPr/>
            <p:nvPr/>
          </p:nvSpPr>
          <p:spPr>
            <a:xfrm>
              <a:off x="1186282" y="3191191"/>
              <a:ext cx="1140266" cy="871387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Bold" pitchFamily="50" charset="-127"/>
                  <a:ea typeface="나눔스퀘어 Bold" pitchFamily="50" charset="-127"/>
                </a:rPr>
                <a:t>영화 정보 이동</a:t>
              </a:r>
            </a:p>
          </p:txBody>
        </p:sp>
        <p:sp>
          <p:nvSpPr>
            <p:cNvPr id="146" name="대각선 방향의 모서리가 둥근 사각형 145"/>
            <p:cNvSpPr/>
            <p:nvPr/>
          </p:nvSpPr>
          <p:spPr>
            <a:xfrm>
              <a:off x="2447690" y="2154533"/>
              <a:ext cx="5295213" cy="871387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dirty="0">
                  <a:latin typeface="나눔스퀘어 Bold" pitchFamily="50" charset="-127"/>
                  <a:ea typeface="나눔스퀘어 Bold" pitchFamily="50" charset="-127"/>
                </a:rPr>
                <a:t> </a:t>
              </a:r>
              <a:r>
                <a:rPr lang="ko-KR" altLang="en-US" dirty="0" err="1">
                  <a:latin typeface="나눔스퀘어 Bold" pitchFamily="50" charset="-127"/>
                  <a:ea typeface="나눔스퀘어 Bold" pitchFamily="50" charset="-127"/>
                </a:rPr>
                <a:t>평점순</a:t>
              </a:r>
              <a:r>
                <a:rPr lang="en-US" altLang="ko-KR" dirty="0"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dirty="0" err="1">
                  <a:latin typeface="나눔스퀘어 Bold" pitchFamily="50" charset="-127"/>
                  <a:ea typeface="나눔스퀘어 Bold" pitchFamily="50" charset="-127"/>
                </a:rPr>
                <a:t>개봉순으로</a:t>
              </a:r>
              <a:r>
                <a:rPr lang="ko-KR" altLang="en-US" dirty="0">
                  <a:latin typeface="나눔스퀘어 Bold" pitchFamily="50" charset="-127"/>
                  <a:ea typeface="나눔스퀘어 Bold" pitchFamily="50" charset="-127"/>
                </a:rPr>
                <a:t> 영화 목록 출력</a:t>
              </a:r>
            </a:p>
          </p:txBody>
        </p:sp>
        <p:sp>
          <p:nvSpPr>
            <p:cNvPr id="147" name="대각선 방향의 모서리가 둥근 사각형 146"/>
            <p:cNvSpPr/>
            <p:nvPr/>
          </p:nvSpPr>
          <p:spPr>
            <a:xfrm>
              <a:off x="2458425" y="3191191"/>
              <a:ext cx="5295213" cy="871387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itchFamily="34" charset="0"/>
                <a:buChar char="•"/>
              </a:pPr>
              <a:r>
                <a:rPr lang="ko-KR" altLang="en-US" dirty="0">
                  <a:latin typeface="나눔스퀘어 Bold" pitchFamily="50" charset="-127"/>
                  <a:ea typeface="나눔스퀘어 Bold" pitchFamily="50" charset="-127"/>
                </a:rPr>
                <a:t>사진을 클릭 시 해당 영화 상세정보로 이동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004295" y="1351067"/>
              <a:ext cx="1493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Bold" pitchFamily="50" charset="-127"/>
                  <a:ea typeface="나눔스퀘어 Bold" pitchFamily="50" charset="-127"/>
                </a:rPr>
                <a:t>기능</a:t>
              </a:r>
              <a:endParaRPr lang="ko-KR" altLang="en-US" sz="20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27984" y="1351067"/>
              <a:ext cx="1493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Bold" pitchFamily="50" charset="-127"/>
                  <a:ea typeface="나눔스퀘어 Bold" pitchFamily="50" charset="-127"/>
                </a:rPr>
                <a:t>요구사</a:t>
              </a:r>
              <a:r>
                <a:rPr lang="ko-KR" altLang="en-US" sz="2800" dirty="0">
                  <a:latin typeface="나눔스퀘어 Bold" pitchFamily="50" charset="-127"/>
                  <a:ea typeface="나눔스퀘어 Bold" pitchFamily="50" charset="-127"/>
                </a:rPr>
                <a:t>항</a:t>
              </a:r>
              <a:endParaRPr lang="ko-KR" altLang="en-US" sz="20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92" name="그룹 9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00" name="그룹 9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4" name="타원 10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" name="그룹 10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2" name="타원 10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3" name="그룹 9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94" name="그룹 9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98" name="타원 9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96" name="타원 9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06" name="그룹 105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111" name="그룹 110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119" name="그룹 11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23" name="모서리가 둥근 직사각형 12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모서리가 둥근 직사각형 12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0" name="그룹 11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21" name="모서리가 둥근 직사각형 12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" name="모서리가 둥근 직사각형 12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2" name="그룹 111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113" name="그룹 11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17" name="모서리가 둥근 직사각형 11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" name="모서리가 둥근 직사각형 11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115" name="모서리가 둥근 직사각형 11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모서리가 둥근 직사각형 11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108" name="타원 107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126" name="그룹 125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130" name="그룹 129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133" name="그룹 13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135" name="양쪽 모서리가 둥근 사각형 13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양쪽 모서리가 둥근 사각형 13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4" name="타원 13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직사각형 130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양쪽 모서리가 둥근 사각형 13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128" name="포인트가 6개인 별 12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7" name="그룹 13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138" name="타원 13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39" name="포인트가 6개인 별 13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09290" y="151904"/>
            <a:ext cx="502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Summary of Project 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기능분석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상세정보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236664" y="941224"/>
            <a:ext cx="8539763" cy="4622977"/>
            <a:chOff x="329351" y="751462"/>
            <a:chExt cx="7819995" cy="4622977"/>
          </a:xfrm>
        </p:grpSpPr>
        <p:sp>
          <p:nvSpPr>
            <p:cNvPr id="80" name="가로로 말린 두루마리 모양 79"/>
            <p:cNvSpPr/>
            <p:nvPr/>
          </p:nvSpPr>
          <p:spPr>
            <a:xfrm>
              <a:off x="329351" y="751462"/>
              <a:ext cx="7819995" cy="4622977"/>
            </a:xfrm>
            <a:prstGeom prst="horizontalScroll">
              <a:avLst/>
            </a:prstGeom>
            <a:solidFill>
              <a:srgbClr val="FF7C8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1" name="대각선 방향의 모서리가 둥근 사각형 80"/>
            <p:cNvSpPr/>
            <p:nvPr/>
          </p:nvSpPr>
          <p:spPr>
            <a:xfrm>
              <a:off x="1180856" y="1938765"/>
              <a:ext cx="1140266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 Bold" pitchFamily="50" charset="-127"/>
                  <a:ea typeface="나눔스퀘어 Bold" pitchFamily="50" charset="-127"/>
                </a:rPr>
                <a:t>영화 정보 출력</a:t>
              </a:r>
              <a:endParaRPr lang="ko-KR" altLang="en-US" sz="14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2" name="대각선 방향의 모서리가 둥근 사각형 81"/>
            <p:cNvSpPr/>
            <p:nvPr/>
          </p:nvSpPr>
          <p:spPr>
            <a:xfrm>
              <a:off x="1180856" y="2653727"/>
              <a:ext cx="1140266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 Bold" pitchFamily="50" charset="-127"/>
                  <a:ea typeface="나눔스퀘어 Bold" pitchFamily="50" charset="-127"/>
                </a:rPr>
                <a:t>리뷰 출력</a:t>
              </a:r>
              <a:endParaRPr lang="ko-KR" altLang="en-US" sz="14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3" name="대각선 방향의 모서리가 둥근 사각형 82"/>
            <p:cNvSpPr/>
            <p:nvPr/>
          </p:nvSpPr>
          <p:spPr>
            <a:xfrm>
              <a:off x="1180856" y="3368689"/>
              <a:ext cx="1140266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latin typeface="나눔스퀘어 Bold" pitchFamily="50" charset="-127"/>
                  <a:ea typeface="나눔스퀘어 Bold" pitchFamily="50" charset="-127"/>
                </a:rPr>
                <a:t>즐겨찾기</a:t>
              </a:r>
              <a:endParaRPr lang="en-US" altLang="ko-KR" sz="1400" dirty="0" smtClean="0">
                <a:latin typeface="나눔스퀘어 Bold" pitchFamily="50" charset="-127"/>
                <a:ea typeface="나눔스퀘어 Bold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나눔스퀘어 Bold" pitchFamily="50" charset="-127"/>
                  <a:ea typeface="나눔스퀘어 Bold" pitchFamily="50" charset="-127"/>
                </a:rPr>
                <a:t>추</a:t>
              </a:r>
              <a:r>
                <a:rPr lang="ko-KR" altLang="en-US" sz="1400" dirty="0">
                  <a:latin typeface="나눔스퀘어 Bold" pitchFamily="50" charset="-127"/>
                  <a:ea typeface="나눔스퀘어 Bold" pitchFamily="50" charset="-127"/>
                </a:rPr>
                <a:t>가</a:t>
              </a:r>
            </a:p>
          </p:txBody>
        </p:sp>
        <p:sp>
          <p:nvSpPr>
            <p:cNvPr id="84" name="대각선 방향의 모서리가 둥근 사각형 83"/>
            <p:cNvSpPr/>
            <p:nvPr/>
          </p:nvSpPr>
          <p:spPr>
            <a:xfrm>
              <a:off x="1180856" y="4083650"/>
              <a:ext cx="1140266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 Bold" pitchFamily="50" charset="-127"/>
                  <a:ea typeface="나눔스퀘어 Bold" pitchFamily="50" charset="-127"/>
                </a:rPr>
                <a:t>리뷰 남기기</a:t>
              </a:r>
              <a:endParaRPr lang="ko-KR" altLang="en-US" sz="14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5" name="대각선 방향의 모서리가 둥근 사각형 84"/>
            <p:cNvSpPr/>
            <p:nvPr/>
          </p:nvSpPr>
          <p:spPr>
            <a:xfrm>
              <a:off x="2452998" y="1938765"/>
              <a:ext cx="5512102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해당하는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영화의 정보를 출력</a:t>
              </a:r>
            </a:p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영화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평점은 리뷰의 평점을 종합하여 평균을 낸 평점을 보여줌</a:t>
              </a:r>
            </a:p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해당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평점에 맞게 </a:t>
              </a:r>
              <a:r>
                <a:rPr lang="ko-KR" altLang="en-US" sz="1200" dirty="0" err="1">
                  <a:latin typeface="나눔스퀘어 Bold" pitchFamily="50" charset="-127"/>
                  <a:ea typeface="나눔스퀘어 Bold" pitchFamily="50" charset="-127"/>
                </a:rPr>
                <a:t>별점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 출력</a:t>
              </a:r>
            </a:p>
          </p:txBody>
        </p:sp>
        <p:sp>
          <p:nvSpPr>
            <p:cNvPr id="86" name="대각선 방향의 모서리가 둥근 사각형 85"/>
            <p:cNvSpPr/>
            <p:nvPr/>
          </p:nvSpPr>
          <p:spPr>
            <a:xfrm>
              <a:off x="2452998" y="2653727"/>
              <a:ext cx="5512102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itchFamily="34" charset="0"/>
                <a:buChar char="•"/>
              </a:pPr>
              <a:r>
                <a:rPr lang="ko-KR" altLang="en-US" sz="1400" dirty="0">
                  <a:latin typeface="나눔스퀘어 Bold" pitchFamily="50" charset="-127"/>
                  <a:ea typeface="나눔스퀘어 Bold" pitchFamily="50" charset="-127"/>
                </a:rPr>
                <a:t>리뷰 남긴 사용자의 아이디</a:t>
              </a:r>
              <a:r>
                <a:rPr lang="en-US" altLang="ko-KR" sz="1400" dirty="0"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sz="1400" dirty="0">
                  <a:latin typeface="나눔스퀘어 Bold" pitchFamily="50" charset="-127"/>
                  <a:ea typeface="나눔스퀘어 Bold" pitchFamily="50" charset="-127"/>
                </a:rPr>
                <a:t>날짜</a:t>
              </a:r>
              <a:r>
                <a:rPr lang="en-US" altLang="ko-KR" sz="1400" dirty="0"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sz="1400" dirty="0">
                  <a:latin typeface="나눔스퀘어 Bold" pitchFamily="50" charset="-127"/>
                  <a:ea typeface="나눔스퀘어 Bold" pitchFamily="50" charset="-127"/>
                </a:rPr>
                <a:t>내용</a:t>
              </a:r>
              <a:r>
                <a:rPr lang="en-US" altLang="ko-KR" sz="1400" dirty="0"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sz="1400" dirty="0">
                  <a:latin typeface="나눔스퀘어 Bold" pitchFamily="50" charset="-127"/>
                  <a:ea typeface="나눔스퀘어 Bold" pitchFamily="50" charset="-127"/>
                </a:rPr>
                <a:t>평점을 출력</a:t>
              </a:r>
            </a:p>
          </p:txBody>
        </p:sp>
        <p:sp>
          <p:nvSpPr>
            <p:cNvPr id="87" name="대각선 방향의 모서리가 둥근 사각형 86"/>
            <p:cNvSpPr/>
            <p:nvPr/>
          </p:nvSpPr>
          <p:spPr>
            <a:xfrm>
              <a:off x="2452998" y="3368689"/>
              <a:ext cx="5512102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ctr">
                <a:buFont typeface="Arial" pitchFamily="34" charset="0"/>
                <a:buChar char="•"/>
              </a:pPr>
              <a:r>
                <a:rPr lang="ko-KR" altLang="en-US" sz="1200" dirty="0" err="1" smtClean="0">
                  <a:latin typeface="나눔스퀘어 Bold" pitchFamily="50" charset="-127"/>
                  <a:ea typeface="나눔스퀘어 Bold" pitchFamily="50" charset="-127"/>
                </a:rPr>
                <a:t>즐겨찾기</a:t>
              </a:r>
              <a:r>
                <a:rPr lang="ko-KR" altLang="en-US" sz="1200" dirty="0" smtClean="0">
                  <a:latin typeface="나눔스퀘어 Bold" pitchFamily="50" charset="-127"/>
                  <a:ea typeface="나눔스퀘어 Bold" pitchFamily="50" charset="-127"/>
                </a:rPr>
                <a:t> 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추가 시 해당 회원의 </a:t>
              </a:r>
              <a:r>
                <a:rPr lang="ko-KR" altLang="en-US" sz="1200" dirty="0" err="1">
                  <a:latin typeface="나눔스퀘어 Bold" pitchFamily="50" charset="-127"/>
                  <a:ea typeface="나눔스퀘어 Bold" pitchFamily="50" charset="-127"/>
                </a:rPr>
                <a:t>즐겨찾기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 목록에 추가되고 </a:t>
              </a:r>
              <a:r>
                <a:rPr lang="ko-KR" altLang="en-US" sz="1200" dirty="0" err="1">
                  <a:latin typeface="나눔스퀘어 Bold" pitchFamily="50" charset="-127"/>
                  <a:ea typeface="나눔스퀘어 Bold" pitchFamily="50" charset="-127"/>
                </a:rPr>
                <a:t>마이페이지에서</a:t>
              </a:r>
              <a:r>
                <a:rPr lang="ko-KR" altLang="en-US" sz="1200" dirty="0">
                  <a:latin typeface="나눔스퀘어 Bold" pitchFamily="50" charset="-127"/>
                  <a:ea typeface="나눔스퀘어 Bold" pitchFamily="50" charset="-127"/>
                </a:rPr>
                <a:t> 확인 가능</a:t>
              </a:r>
            </a:p>
          </p:txBody>
        </p:sp>
        <p:sp>
          <p:nvSpPr>
            <p:cNvPr id="88" name="대각선 방향의 모서리가 둥근 사각형 87"/>
            <p:cNvSpPr/>
            <p:nvPr/>
          </p:nvSpPr>
          <p:spPr>
            <a:xfrm>
              <a:off x="2452998" y="4083650"/>
              <a:ext cx="5512102" cy="576064"/>
            </a:xfrm>
            <a:prstGeom prst="round2Diag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Font typeface="Arial" pitchFamily="34" charset="0"/>
                <a:buChar char="•"/>
              </a:pPr>
              <a:r>
                <a:rPr lang="ko-KR" altLang="en-US" sz="1300" dirty="0" smtClean="0">
                  <a:latin typeface="나눔스퀘어 Bold" pitchFamily="50" charset="-127"/>
                  <a:ea typeface="나눔스퀘어 Bold" pitchFamily="50" charset="-127"/>
                </a:rPr>
                <a:t>리뷰 </a:t>
              </a:r>
              <a:r>
                <a:rPr lang="ko-KR" altLang="en-US" sz="1300" dirty="0">
                  <a:latin typeface="나눔스퀘어 Bold" pitchFamily="50" charset="-127"/>
                  <a:ea typeface="나눔스퀘어 Bold" pitchFamily="50" charset="-127"/>
                </a:rPr>
                <a:t>작성 페이지로 이동</a:t>
              </a:r>
            </a:p>
            <a:p>
              <a:pPr marL="285750" indent="-285750" algn="ctr">
                <a:buFont typeface="Arial" pitchFamily="34" charset="0"/>
                <a:buChar char="•"/>
              </a:pPr>
              <a:r>
                <a:rPr lang="ko-KR" altLang="en-US" sz="1300" dirty="0" smtClean="0">
                  <a:latin typeface="나눔스퀘어 Bold" pitchFamily="50" charset="-127"/>
                  <a:ea typeface="나눔스퀘어 Bold" pitchFamily="50" charset="-127"/>
                </a:rPr>
                <a:t>별 클릭 시 </a:t>
              </a:r>
              <a:r>
                <a:rPr lang="ko-KR" altLang="en-US" sz="1300" dirty="0">
                  <a:latin typeface="나눔스퀘어 Bold" pitchFamily="50" charset="-127"/>
                  <a:ea typeface="나눔스퀘어 Bold" pitchFamily="50" charset="-127"/>
                </a:rPr>
                <a:t>평점을 선택할 수 있고 내용을 작성하면 리뷰가 </a:t>
              </a:r>
              <a:r>
                <a:rPr lang="ko-KR" altLang="en-US" sz="1300" dirty="0" smtClean="0">
                  <a:latin typeface="나눔스퀘어 Bold" pitchFamily="50" charset="-127"/>
                  <a:ea typeface="나눔스퀘어 Bold" pitchFamily="50" charset="-127"/>
                </a:rPr>
                <a:t>작성되고 </a:t>
              </a:r>
              <a:r>
                <a:rPr lang="ko-KR" altLang="en-US" sz="1300" dirty="0">
                  <a:latin typeface="나눔스퀘어 Bold" pitchFamily="50" charset="-127"/>
                  <a:ea typeface="나눔스퀘어 Bold" pitchFamily="50" charset="-127"/>
                </a:rPr>
                <a:t>평점이 반영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004295" y="1351067"/>
              <a:ext cx="1493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Bold" pitchFamily="50" charset="-127"/>
                  <a:ea typeface="나눔스퀘어 Bold" pitchFamily="50" charset="-127"/>
                </a:rPr>
                <a:t>기능</a:t>
              </a:r>
              <a:endParaRPr lang="ko-KR" altLang="en-US" sz="20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427984" y="1351067"/>
              <a:ext cx="1493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Bold" pitchFamily="50" charset="-127"/>
                  <a:ea typeface="나눔스퀘어 Bold" pitchFamily="50" charset="-127"/>
                </a:rPr>
                <a:t>요구사</a:t>
              </a:r>
              <a:r>
                <a:rPr lang="ko-KR" altLang="en-US" sz="2800" dirty="0">
                  <a:latin typeface="나눔스퀘어 Bold" pitchFamily="50" charset="-127"/>
                  <a:ea typeface="나눔스퀘어 Bold" pitchFamily="50" charset="-127"/>
                </a:rPr>
                <a:t>항</a:t>
              </a:r>
              <a:endParaRPr lang="ko-KR" altLang="en-US" sz="20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23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1932</Words>
  <Application>Microsoft Office PowerPoint</Application>
  <PresentationFormat>화면 슬라이드 쇼(16:10)</PresentationFormat>
  <Paragraphs>669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굴림</vt:lpstr>
      <vt:lpstr>Arial</vt:lpstr>
      <vt:lpstr>나눔스퀘어 Bold</vt:lpstr>
      <vt:lpstr>Dopestyle </vt:lpstr>
      <vt:lpstr>맑은 고딕</vt:lpstr>
      <vt:lpstr>Open Sans Extrabold</vt:lpstr>
      <vt:lpstr>American Captain</vt:lpstr>
      <vt:lpstr>HY강M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yj-605-03</cp:lastModifiedBy>
  <cp:revision>221</cp:revision>
  <dcterms:created xsi:type="dcterms:W3CDTF">2017-11-15T04:37:11Z</dcterms:created>
  <dcterms:modified xsi:type="dcterms:W3CDTF">2019-10-25T05:20:25Z</dcterms:modified>
</cp:coreProperties>
</file>